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95" r:id="rId17"/>
    <p:sldId id="272" r:id="rId18"/>
    <p:sldId id="273" r:id="rId19"/>
    <p:sldId id="274" r:id="rId20"/>
    <p:sldId id="275" r:id="rId21"/>
    <p:sldId id="294" r:id="rId22"/>
    <p:sldId id="276" r:id="rId23"/>
    <p:sldId id="277" r:id="rId24"/>
    <p:sldId id="278" r:id="rId25"/>
    <p:sldId id="279" r:id="rId26"/>
    <p:sldId id="280" r:id="rId27"/>
    <p:sldId id="281" r:id="rId28"/>
    <p:sldId id="283" r:id="rId29"/>
    <p:sldId id="284" r:id="rId30"/>
    <p:sldId id="285" r:id="rId31"/>
    <p:sldId id="286" r:id="rId32"/>
    <p:sldId id="293" r:id="rId33"/>
    <p:sldId id="287" r:id="rId34"/>
    <p:sldId id="296" r:id="rId35"/>
    <p:sldId id="288" r:id="rId36"/>
    <p:sldId id="289" r:id="rId37"/>
    <p:sldId id="291" r:id="rId38"/>
    <p:sldId id="290" r:id="rId39"/>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7AB3B6-5E85-4709-AA2E-06ED6C640E31}" v="215" dt="2026-03-24T12:13:50.27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1" autoAdjust="0"/>
  </p:normalViewPr>
  <p:slideViewPr>
    <p:cSldViewPr>
      <p:cViewPr varScale="1">
        <p:scale>
          <a:sx n="95" d="100"/>
          <a:sy n="95" d="100"/>
        </p:scale>
        <p:origin x="396" y="78"/>
      </p:cViewPr>
      <p:guideLst>
        <p:guide orient="horz" pos="2880"/>
        <p:guide pos="2160"/>
      </p:guideLst>
    </p:cSldViewPr>
  </p:slideViewPr>
  <p:outlineViewPr>
    <p:cViewPr>
      <p:scale>
        <a:sx n="33" d="100"/>
        <a:sy n="33" d="100"/>
      </p:scale>
      <p:origin x="0" y="-459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21" Type="http://schemas.openxmlformats.org/officeDocument/2006/relationships/slide" Target="slides/slide21.xml"/><Relationship Id="rId34" Type="http://schemas.openxmlformats.org/officeDocument/2006/relationships/slide" Target="slides/slide35.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4.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3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3.xml"/><Relationship Id="rId37" Type="http://schemas.openxmlformats.org/officeDocument/2006/relationships/slide" Target="slides/slide38.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9.xml"/><Relationship Id="rId36" Type="http://schemas.openxmlformats.org/officeDocument/2006/relationships/slide" Target="slides/slide37.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2.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1.xml"/><Relationship Id="rId35" Type="http://schemas.openxmlformats.org/officeDocument/2006/relationships/slide" Target="slides/slide36.xml"/><Relationship Id="rId8" Type="http://schemas.openxmlformats.org/officeDocument/2006/relationships/slide" Target="slides/slide8.xml"/><Relationship Id="rId3"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 Morris" userId="cf6fc201-bb6f-4687-8d1f-b065d00d3d88" providerId="ADAL" clId="{1A933A91-C286-4A94-8625-587A17860545}"/>
    <pc:docChg chg="undo custSel modSld">
      <pc:chgData name="Jay Morris" userId="cf6fc201-bb6f-4687-8d1f-b065d00d3d88" providerId="ADAL" clId="{1A933A91-C286-4A94-8625-587A17860545}" dt="2026-03-24T12:19:05.172" v="720" actId="790"/>
      <pc:docMkLst>
        <pc:docMk/>
      </pc:docMkLst>
      <pc:sldChg chg="modSp mod">
        <pc:chgData name="Jay Morris" userId="cf6fc201-bb6f-4687-8d1f-b065d00d3d88" providerId="ADAL" clId="{1A933A91-C286-4A94-8625-587A17860545}" dt="2026-03-24T12:19:05.172" v="720" actId="790"/>
        <pc:sldMkLst>
          <pc:docMk/>
          <pc:sldMk cId="0" sldId="256"/>
        </pc:sldMkLst>
        <pc:spChg chg="mod">
          <ac:chgData name="Jay Morris" userId="cf6fc201-bb6f-4687-8d1f-b065d00d3d88" providerId="ADAL" clId="{1A933A91-C286-4A94-8625-587A17860545}" dt="2026-03-24T12:19:05.172" v="720" actId="790"/>
          <ac:spMkLst>
            <pc:docMk/>
            <pc:sldMk cId="0" sldId="256"/>
            <ac:spMk id="2" creationId="{00000000-0000-0000-0000-000000000000}"/>
          </ac:spMkLst>
        </pc:spChg>
        <pc:spChg chg="mod">
          <ac:chgData name="Jay Morris" userId="cf6fc201-bb6f-4687-8d1f-b065d00d3d88" providerId="ADAL" clId="{1A933A91-C286-4A94-8625-587A17860545}" dt="2026-03-24T12:19:05.172" v="720" actId="790"/>
          <ac:spMkLst>
            <pc:docMk/>
            <pc:sldMk cId="0" sldId="256"/>
            <ac:spMk id="3" creationId="{00000000-0000-0000-0000-000000000000}"/>
          </ac:spMkLst>
        </pc:spChg>
        <pc:spChg chg="mod">
          <ac:chgData name="Jay Morris" userId="cf6fc201-bb6f-4687-8d1f-b065d00d3d88" providerId="ADAL" clId="{1A933A91-C286-4A94-8625-587A17860545}" dt="2026-03-24T12:19:05.172" v="720" actId="790"/>
          <ac:spMkLst>
            <pc:docMk/>
            <pc:sldMk cId="0" sldId="256"/>
            <ac:spMk id="4" creationId="{00000000-0000-0000-0000-000000000000}"/>
          </ac:spMkLst>
        </pc:spChg>
      </pc:sldChg>
      <pc:sldChg chg="modSp mod">
        <pc:chgData name="Jay Morris" userId="cf6fc201-bb6f-4687-8d1f-b065d00d3d88" providerId="ADAL" clId="{1A933A91-C286-4A94-8625-587A17860545}" dt="2026-03-24T12:19:05.172" v="720" actId="790"/>
        <pc:sldMkLst>
          <pc:docMk/>
          <pc:sldMk cId="0" sldId="257"/>
        </pc:sldMkLst>
        <pc:spChg chg="mod">
          <ac:chgData name="Jay Morris" userId="cf6fc201-bb6f-4687-8d1f-b065d00d3d88" providerId="ADAL" clId="{1A933A91-C286-4A94-8625-587A17860545}" dt="2026-03-24T12:19:05.172" v="720" actId="790"/>
          <ac:spMkLst>
            <pc:docMk/>
            <pc:sldMk cId="0" sldId="257"/>
            <ac:spMk id="2" creationId="{00000000-0000-0000-0000-000000000000}"/>
          </ac:spMkLst>
        </pc:spChg>
        <pc:spChg chg="mod">
          <ac:chgData name="Jay Morris" userId="cf6fc201-bb6f-4687-8d1f-b065d00d3d88" providerId="ADAL" clId="{1A933A91-C286-4A94-8625-587A17860545}" dt="2026-03-24T12:19:05.172" v="720" actId="790"/>
          <ac:spMkLst>
            <pc:docMk/>
            <pc:sldMk cId="0" sldId="257"/>
            <ac:spMk id="3" creationId="{00000000-0000-0000-0000-000000000000}"/>
          </ac:spMkLst>
        </pc:spChg>
        <pc:spChg chg="mod">
          <ac:chgData name="Jay Morris" userId="cf6fc201-bb6f-4687-8d1f-b065d00d3d88" providerId="ADAL" clId="{1A933A91-C286-4A94-8625-587A17860545}" dt="2026-03-24T12:19:05.172" v="720" actId="790"/>
          <ac:spMkLst>
            <pc:docMk/>
            <pc:sldMk cId="0" sldId="257"/>
            <ac:spMk id="4" creationId="{00000000-0000-0000-0000-000000000000}"/>
          </ac:spMkLst>
        </pc:spChg>
      </pc:sldChg>
      <pc:sldChg chg="modSp mod">
        <pc:chgData name="Jay Morris" userId="cf6fc201-bb6f-4687-8d1f-b065d00d3d88" providerId="ADAL" clId="{1A933A91-C286-4A94-8625-587A17860545}" dt="2026-03-24T12:19:05.172" v="720" actId="790"/>
        <pc:sldMkLst>
          <pc:docMk/>
          <pc:sldMk cId="0" sldId="258"/>
        </pc:sldMkLst>
        <pc:spChg chg="mod">
          <ac:chgData name="Jay Morris" userId="cf6fc201-bb6f-4687-8d1f-b065d00d3d88" providerId="ADAL" clId="{1A933A91-C286-4A94-8625-587A17860545}" dt="2026-03-24T12:19:05.172" v="720" actId="790"/>
          <ac:spMkLst>
            <pc:docMk/>
            <pc:sldMk cId="0" sldId="258"/>
            <ac:spMk id="2" creationId="{00000000-0000-0000-0000-000000000000}"/>
          </ac:spMkLst>
        </pc:spChg>
        <pc:spChg chg="mod">
          <ac:chgData name="Jay Morris" userId="cf6fc201-bb6f-4687-8d1f-b065d00d3d88" providerId="ADAL" clId="{1A933A91-C286-4A94-8625-587A17860545}" dt="2026-03-24T12:19:05.172" v="720" actId="790"/>
          <ac:spMkLst>
            <pc:docMk/>
            <pc:sldMk cId="0" sldId="258"/>
            <ac:spMk id="3" creationId="{00000000-0000-0000-0000-000000000000}"/>
          </ac:spMkLst>
        </pc:spChg>
        <pc:spChg chg="mod">
          <ac:chgData name="Jay Morris" userId="cf6fc201-bb6f-4687-8d1f-b065d00d3d88" providerId="ADAL" clId="{1A933A91-C286-4A94-8625-587A17860545}" dt="2026-03-24T12:19:05.172" v="720" actId="790"/>
          <ac:spMkLst>
            <pc:docMk/>
            <pc:sldMk cId="0" sldId="258"/>
            <ac:spMk id="4" creationId="{00000000-0000-0000-0000-000000000000}"/>
          </ac:spMkLst>
        </pc:spChg>
        <pc:spChg chg="mod">
          <ac:chgData name="Jay Morris" userId="cf6fc201-bb6f-4687-8d1f-b065d00d3d88" providerId="ADAL" clId="{1A933A91-C286-4A94-8625-587A17860545}" dt="2026-03-24T12:19:05.172" v="720" actId="790"/>
          <ac:spMkLst>
            <pc:docMk/>
            <pc:sldMk cId="0" sldId="258"/>
            <ac:spMk id="5" creationId="{00000000-0000-0000-0000-000000000000}"/>
          </ac:spMkLst>
        </pc:spChg>
      </pc:sldChg>
      <pc:sldChg chg="modSp mod">
        <pc:chgData name="Jay Morris" userId="cf6fc201-bb6f-4687-8d1f-b065d00d3d88" providerId="ADAL" clId="{1A933A91-C286-4A94-8625-587A17860545}" dt="2026-03-24T12:19:05.172" v="720" actId="790"/>
        <pc:sldMkLst>
          <pc:docMk/>
          <pc:sldMk cId="0" sldId="259"/>
        </pc:sldMkLst>
        <pc:spChg chg="mod">
          <ac:chgData name="Jay Morris" userId="cf6fc201-bb6f-4687-8d1f-b065d00d3d88" providerId="ADAL" clId="{1A933A91-C286-4A94-8625-587A17860545}" dt="2026-03-24T12:19:05.172" v="720" actId="790"/>
          <ac:spMkLst>
            <pc:docMk/>
            <pc:sldMk cId="0" sldId="259"/>
            <ac:spMk id="2" creationId="{00000000-0000-0000-0000-000000000000}"/>
          </ac:spMkLst>
        </pc:spChg>
        <pc:spChg chg="mod">
          <ac:chgData name="Jay Morris" userId="cf6fc201-bb6f-4687-8d1f-b065d00d3d88" providerId="ADAL" clId="{1A933A91-C286-4A94-8625-587A17860545}" dt="2026-03-24T12:19:05.172" v="720" actId="790"/>
          <ac:spMkLst>
            <pc:docMk/>
            <pc:sldMk cId="0" sldId="259"/>
            <ac:spMk id="3" creationId="{00000000-0000-0000-0000-000000000000}"/>
          </ac:spMkLst>
        </pc:spChg>
        <pc:spChg chg="mod">
          <ac:chgData name="Jay Morris" userId="cf6fc201-bb6f-4687-8d1f-b065d00d3d88" providerId="ADAL" clId="{1A933A91-C286-4A94-8625-587A17860545}" dt="2026-03-24T12:19:05.172" v="720" actId="790"/>
          <ac:spMkLst>
            <pc:docMk/>
            <pc:sldMk cId="0" sldId="259"/>
            <ac:spMk id="4" creationId="{00000000-0000-0000-0000-000000000000}"/>
          </ac:spMkLst>
        </pc:spChg>
        <pc:picChg chg="mod">
          <ac:chgData name="Jay Morris" userId="cf6fc201-bb6f-4687-8d1f-b065d00d3d88" providerId="ADAL" clId="{1A933A91-C286-4A94-8625-587A17860545}" dt="2026-03-23T20:26:00.779" v="644" actId="13244"/>
          <ac:picMkLst>
            <pc:docMk/>
            <pc:sldMk cId="0" sldId="259"/>
            <ac:picMk id="7" creationId="{B4021C2C-EB71-F78E-4340-48AF31274AFC}"/>
          </ac:picMkLst>
        </pc:picChg>
      </pc:sldChg>
      <pc:sldChg chg="modSp mod">
        <pc:chgData name="Jay Morris" userId="cf6fc201-bb6f-4687-8d1f-b065d00d3d88" providerId="ADAL" clId="{1A933A91-C286-4A94-8625-587A17860545}" dt="2026-03-24T12:19:05.172" v="720" actId="790"/>
        <pc:sldMkLst>
          <pc:docMk/>
          <pc:sldMk cId="0" sldId="260"/>
        </pc:sldMkLst>
        <pc:spChg chg="mod">
          <ac:chgData name="Jay Morris" userId="cf6fc201-bb6f-4687-8d1f-b065d00d3d88" providerId="ADAL" clId="{1A933A91-C286-4A94-8625-587A17860545}" dt="2026-03-24T12:19:05.172" v="720" actId="790"/>
          <ac:spMkLst>
            <pc:docMk/>
            <pc:sldMk cId="0" sldId="260"/>
            <ac:spMk id="2" creationId="{00000000-0000-0000-0000-000000000000}"/>
          </ac:spMkLst>
        </pc:spChg>
        <pc:spChg chg="mod">
          <ac:chgData name="Jay Morris" userId="cf6fc201-bb6f-4687-8d1f-b065d00d3d88" providerId="ADAL" clId="{1A933A91-C286-4A94-8625-587A17860545}" dt="2026-03-24T12:19:05.172" v="720" actId="790"/>
          <ac:spMkLst>
            <pc:docMk/>
            <pc:sldMk cId="0" sldId="260"/>
            <ac:spMk id="3" creationId="{00000000-0000-0000-0000-000000000000}"/>
          </ac:spMkLst>
        </pc:spChg>
        <pc:spChg chg="mod">
          <ac:chgData name="Jay Morris" userId="cf6fc201-bb6f-4687-8d1f-b065d00d3d88" providerId="ADAL" clId="{1A933A91-C286-4A94-8625-587A17860545}" dt="2026-03-24T12:19:05.172" v="720" actId="790"/>
          <ac:spMkLst>
            <pc:docMk/>
            <pc:sldMk cId="0" sldId="260"/>
            <ac:spMk id="4" creationId="{00000000-0000-0000-0000-000000000000}"/>
          </ac:spMkLst>
        </pc:spChg>
      </pc:sldChg>
      <pc:sldChg chg="delSp modSp mod">
        <pc:chgData name="Jay Morris" userId="cf6fc201-bb6f-4687-8d1f-b065d00d3d88" providerId="ADAL" clId="{1A933A91-C286-4A94-8625-587A17860545}" dt="2026-03-24T12:19:05.172" v="720" actId="790"/>
        <pc:sldMkLst>
          <pc:docMk/>
          <pc:sldMk cId="0" sldId="261"/>
        </pc:sldMkLst>
        <pc:spChg chg="mod">
          <ac:chgData name="Jay Morris" userId="cf6fc201-bb6f-4687-8d1f-b065d00d3d88" providerId="ADAL" clId="{1A933A91-C286-4A94-8625-587A17860545}" dt="2026-03-24T12:19:05.172" v="720" actId="790"/>
          <ac:spMkLst>
            <pc:docMk/>
            <pc:sldMk cId="0" sldId="261"/>
            <ac:spMk id="2" creationId="{00000000-0000-0000-0000-000000000000}"/>
          </ac:spMkLst>
        </pc:spChg>
        <pc:spChg chg="mod">
          <ac:chgData name="Jay Morris" userId="cf6fc201-bb6f-4687-8d1f-b065d00d3d88" providerId="ADAL" clId="{1A933A91-C286-4A94-8625-587A17860545}" dt="2026-03-24T12:19:05.172" v="720" actId="790"/>
          <ac:spMkLst>
            <pc:docMk/>
            <pc:sldMk cId="0" sldId="261"/>
            <ac:spMk id="3" creationId="{00000000-0000-0000-0000-000000000000}"/>
          </ac:spMkLst>
        </pc:spChg>
        <pc:spChg chg="mod">
          <ac:chgData name="Jay Morris" userId="cf6fc201-bb6f-4687-8d1f-b065d00d3d88" providerId="ADAL" clId="{1A933A91-C286-4A94-8625-587A17860545}" dt="2026-03-24T12:19:05.172" v="720" actId="790"/>
          <ac:spMkLst>
            <pc:docMk/>
            <pc:sldMk cId="0" sldId="261"/>
            <ac:spMk id="4" creationId="{00000000-0000-0000-0000-000000000000}"/>
          </ac:spMkLst>
        </pc:spChg>
        <pc:spChg chg="del mod">
          <ac:chgData name="Jay Morris" userId="cf6fc201-bb6f-4687-8d1f-b065d00d3d88" providerId="ADAL" clId="{1A933A91-C286-4A94-8625-587A17860545}" dt="2026-03-23T16:50:39.331" v="100" actId="478"/>
          <ac:spMkLst>
            <pc:docMk/>
            <pc:sldMk cId="0" sldId="261"/>
            <ac:spMk id="6" creationId="{00000000-0000-0000-0000-000000000000}"/>
          </ac:spMkLst>
        </pc:spChg>
      </pc:sldChg>
      <pc:sldChg chg="delSp modSp mod">
        <pc:chgData name="Jay Morris" userId="cf6fc201-bb6f-4687-8d1f-b065d00d3d88" providerId="ADAL" clId="{1A933A91-C286-4A94-8625-587A17860545}" dt="2026-03-24T12:19:05.172" v="720" actId="790"/>
        <pc:sldMkLst>
          <pc:docMk/>
          <pc:sldMk cId="0" sldId="262"/>
        </pc:sldMkLst>
        <pc:spChg chg="mod">
          <ac:chgData name="Jay Morris" userId="cf6fc201-bb6f-4687-8d1f-b065d00d3d88" providerId="ADAL" clId="{1A933A91-C286-4A94-8625-587A17860545}" dt="2026-03-24T12:19:05.172" v="720" actId="790"/>
          <ac:spMkLst>
            <pc:docMk/>
            <pc:sldMk cId="0" sldId="262"/>
            <ac:spMk id="2" creationId="{00000000-0000-0000-0000-000000000000}"/>
          </ac:spMkLst>
        </pc:spChg>
        <pc:spChg chg="mod">
          <ac:chgData name="Jay Morris" userId="cf6fc201-bb6f-4687-8d1f-b065d00d3d88" providerId="ADAL" clId="{1A933A91-C286-4A94-8625-587A17860545}" dt="2026-03-24T12:19:05.172" v="720" actId="790"/>
          <ac:spMkLst>
            <pc:docMk/>
            <pc:sldMk cId="0" sldId="262"/>
            <ac:spMk id="3" creationId="{00000000-0000-0000-0000-000000000000}"/>
          </ac:spMkLst>
        </pc:spChg>
        <pc:spChg chg="mod modCrop">
          <ac:chgData name="Jay Morris" userId="cf6fc201-bb6f-4687-8d1f-b065d00d3d88" providerId="ADAL" clId="{1A933A91-C286-4A94-8625-587A17860545}" dt="2026-03-24T12:19:05.172" v="720" actId="790"/>
          <ac:spMkLst>
            <pc:docMk/>
            <pc:sldMk cId="0" sldId="262"/>
            <ac:spMk id="4" creationId="{00000000-0000-0000-0000-000000000000}"/>
          </ac:spMkLst>
        </pc:spChg>
        <pc:spChg chg="del">
          <ac:chgData name="Jay Morris" userId="cf6fc201-bb6f-4687-8d1f-b065d00d3d88" providerId="ADAL" clId="{1A933A91-C286-4A94-8625-587A17860545}" dt="2026-03-23T13:58:15.077" v="3" actId="21"/>
          <ac:spMkLst>
            <pc:docMk/>
            <pc:sldMk cId="0" sldId="262"/>
            <ac:spMk id="5" creationId="{00000000-0000-0000-0000-000000000000}"/>
          </ac:spMkLst>
        </pc:spChg>
      </pc:sldChg>
      <pc:sldChg chg="modSp mod">
        <pc:chgData name="Jay Morris" userId="cf6fc201-bb6f-4687-8d1f-b065d00d3d88" providerId="ADAL" clId="{1A933A91-C286-4A94-8625-587A17860545}" dt="2026-03-24T12:19:05.172" v="720" actId="790"/>
        <pc:sldMkLst>
          <pc:docMk/>
          <pc:sldMk cId="0" sldId="263"/>
        </pc:sldMkLst>
        <pc:spChg chg="mod">
          <ac:chgData name="Jay Morris" userId="cf6fc201-bb6f-4687-8d1f-b065d00d3d88" providerId="ADAL" clId="{1A933A91-C286-4A94-8625-587A17860545}" dt="2026-03-24T12:19:05.172" v="720" actId="790"/>
          <ac:spMkLst>
            <pc:docMk/>
            <pc:sldMk cId="0" sldId="263"/>
            <ac:spMk id="2" creationId="{00000000-0000-0000-0000-000000000000}"/>
          </ac:spMkLst>
        </pc:spChg>
        <pc:spChg chg="mod">
          <ac:chgData name="Jay Morris" userId="cf6fc201-bb6f-4687-8d1f-b065d00d3d88" providerId="ADAL" clId="{1A933A91-C286-4A94-8625-587A17860545}" dt="2026-03-24T12:19:05.172" v="720" actId="790"/>
          <ac:spMkLst>
            <pc:docMk/>
            <pc:sldMk cId="0" sldId="263"/>
            <ac:spMk id="3" creationId="{00000000-0000-0000-0000-000000000000}"/>
          </ac:spMkLst>
        </pc:spChg>
        <pc:spChg chg="mod">
          <ac:chgData name="Jay Morris" userId="cf6fc201-bb6f-4687-8d1f-b065d00d3d88" providerId="ADAL" clId="{1A933A91-C286-4A94-8625-587A17860545}" dt="2026-03-24T12:19:05.172" v="720" actId="790"/>
          <ac:spMkLst>
            <pc:docMk/>
            <pc:sldMk cId="0" sldId="263"/>
            <ac:spMk id="4" creationId="{00000000-0000-0000-0000-000000000000}"/>
          </ac:spMkLst>
        </pc:spChg>
        <pc:spChg chg="mod">
          <ac:chgData name="Jay Morris" userId="cf6fc201-bb6f-4687-8d1f-b065d00d3d88" providerId="ADAL" clId="{1A933A91-C286-4A94-8625-587A17860545}" dt="2026-03-24T12:19:05.172" v="720" actId="790"/>
          <ac:spMkLst>
            <pc:docMk/>
            <pc:sldMk cId="0" sldId="263"/>
            <ac:spMk id="5" creationId="{00000000-0000-0000-0000-000000000000}"/>
          </ac:spMkLst>
        </pc:spChg>
      </pc:sldChg>
      <pc:sldChg chg="modSp mod">
        <pc:chgData name="Jay Morris" userId="cf6fc201-bb6f-4687-8d1f-b065d00d3d88" providerId="ADAL" clId="{1A933A91-C286-4A94-8625-587A17860545}" dt="2026-03-24T12:19:05.172" v="720" actId="790"/>
        <pc:sldMkLst>
          <pc:docMk/>
          <pc:sldMk cId="0" sldId="264"/>
        </pc:sldMkLst>
        <pc:spChg chg="mod">
          <ac:chgData name="Jay Morris" userId="cf6fc201-bb6f-4687-8d1f-b065d00d3d88" providerId="ADAL" clId="{1A933A91-C286-4A94-8625-587A17860545}" dt="2026-03-24T12:19:05.172" v="720" actId="790"/>
          <ac:spMkLst>
            <pc:docMk/>
            <pc:sldMk cId="0" sldId="264"/>
            <ac:spMk id="2" creationId="{00000000-0000-0000-0000-000000000000}"/>
          </ac:spMkLst>
        </pc:spChg>
        <pc:spChg chg="mod">
          <ac:chgData name="Jay Morris" userId="cf6fc201-bb6f-4687-8d1f-b065d00d3d88" providerId="ADAL" clId="{1A933A91-C286-4A94-8625-587A17860545}" dt="2026-03-24T12:19:05.172" v="720" actId="790"/>
          <ac:spMkLst>
            <pc:docMk/>
            <pc:sldMk cId="0" sldId="264"/>
            <ac:spMk id="3" creationId="{00000000-0000-0000-0000-000000000000}"/>
          </ac:spMkLst>
        </pc:spChg>
        <pc:spChg chg="mod">
          <ac:chgData name="Jay Morris" userId="cf6fc201-bb6f-4687-8d1f-b065d00d3d88" providerId="ADAL" clId="{1A933A91-C286-4A94-8625-587A17860545}" dt="2026-03-24T12:19:05.172" v="720" actId="790"/>
          <ac:spMkLst>
            <pc:docMk/>
            <pc:sldMk cId="0" sldId="264"/>
            <ac:spMk id="4" creationId="{00000000-0000-0000-0000-000000000000}"/>
          </ac:spMkLst>
        </pc:spChg>
      </pc:sldChg>
      <pc:sldChg chg="modSp mod">
        <pc:chgData name="Jay Morris" userId="cf6fc201-bb6f-4687-8d1f-b065d00d3d88" providerId="ADAL" clId="{1A933A91-C286-4A94-8625-587A17860545}" dt="2026-03-24T12:19:05.172" v="720" actId="790"/>
        <pc:sldMkLst>
          <pc:docMk/>
          <pc:sldMk cId="0" sldId="265"/>
        </pc:sldMkLst>
        <pc:spChg chg="mod">
          <ac:chgData name="Jay Morris" userId="cf6fc201-bb6f-4687-8d1f-b065d00d3d88" providerId="ADAL" clId="{1A933A91-C286-4A94-8625-587A17860545}" dt="2026-03-24T12:19:05.172" v="720" actId="790"/>
          <ac:spMkLst>
            <pc:docMk/>
            <pc:sldMk cId="0" sldId="265"/>
            <ac:spMk id="2" creationId="{00000000-0000-0000-0000-000000000000}"/>
          </ac:spMkLst>
        </pc:spChg>
        <pc:spChg chg="mod">
          <ac:chgData name="Jay Morris" userId="cf6fc201-bb6f-4687-8d1f-b065d00d3d88" providerId="ADAL" clId="{1A933A91-C286-4A94-8625-587A17860545}" dt="2026-03-24T12:19:05.172" v="720" actId="790"/>
          <ac:spMkLst>
            <pc:docMk/>
            <pc:sldMk cId="0" sldId="265"/>
            <ac:spMk id="3" creationId="{00000000-0000-0000-0000-000000000000}"/>
          </ac:spMkLst>
        </pc:spChg>
        <pc:spChg chg="mod">
          <ac:chgData name="Jay Morris" userId="cf6fc201-bb6f-4687-8d1f-b065d00d3d88" providerId="ADAL" clId="{1A933A91-C286-4A94-8625-587A17860545}" dt="2026-03-24T12:19:05.172" v="720" actId="790"/>
          <ac:spMkLst>
            <pc:docMk/>
            <pc:sldMk cId="0" sldId="265"/>
            <ac:spMk id="4" creationId="{00000000-0000-0000-0000-000000000000}"/>
          </ac:spMkLst>
        </pc:spChg>
        <pc:spChg chg="mod">
          <ac:chgData name="Jay Morris" userId="cf6fc201-bb6f-4687-8d1f-b065d00d3d88" providerId="ADAL" clId="{1A933A91-C286-4A94-8625-587A17860545}" dt="2026-03-24T12:19:05.172" v="720" actId="790"/>
          <ac:spMkLst>
            <pc:docMk/>
            <pc:sldMk cId="0" sldId="265"/>
            <ac:spMk id="5" creationId="{00000000-0000-0000-0000-000000000000}"/>
          </ac:spMkLst>
        </pc:spChg>
        <pc:spChg chg="mod">
          <ac:chgData name="Jay Morris" userId="cf6fc201-bb6f-4687-8d1f-b065d00d3d88" providerId="ADAL" clId="{1A933A91-C286-4A94-8625-587A17860545}" dt="2026-03-24T12:19:05.172" v="720" actId="790"/>
          <ac:spMkLst>
            <pc:docMk/>
            <pc:sldMk cId="0" sldId="265"/>
            <ac:spMk id="6" creationId="{00000000-0000-0000-0000-000000000000}"/>
          </ac:spMkLst>
        </pc:spChg>
      </pc:sldChg>
      <pc:sldChg chg="modSp mod">
        <pc:chgData name="Jay Morris" userId="cf6fc201-bb6f-4687-8d1f-b065d00d3d88" providerId="ADAL" clId="{1A933A91-C286-4A94-8625-587A17860545}" dt="2026-03-24T12:19:05.172" v="720" actId="790"/>
        <pc:sldMkLst>
          <pc:docMk/>
          <pc:sldMk cId="0" sldId="266"/>
        </pc:sldMkLst>
        <pc:spChg chg="mod">
          <ac:chgData name="Jay Morris" userId="cf6fc201-bb6f-4687-8d1f-b065d00d3d88" providerId="ADAL" clId="{1A933A91-C286-4A94-8625-587A17860545}" dt="2026-03-24T12:19:05.172" v="720" actId="790"/>
          <ac:spMkLst>
            <pc:docMk/>
            <pc:sldMk cId="0" sldId="266"/>
            <ac:spMk id="2" creationId="{00000000-0000-0000-0000-000000000000}"/>
          </ac:spMkLst>
        </pc:spChg>
        <pc:spChg chg="mod">
          <ac:chgData name="Jay Morris" userId="cf6fc201-bb6f-4687-8d1f-b065d00d3d88" providerId="ADAL" clId="{1A933A91-C286-4A94-8625-587A17860545}" dt="2026-03-24T12:19:05.172" v="720" actId="790"/>
          <ac:spMkLst>
            <pc:docMk/>
            <pc:sldMk cId="0" sldId="266"/>
            <ac:spMk id="3" creationId="{00000000-0000-0000-0000-000000000000}"/>
          </ac:spMkLst>
        </pc:spChg>
        <pc:spChg chg="mod">
          <ac:chgData name="Jay Morris" userId="cf6fc201-bb6f-4687-8d1f-b065d00d3d88" providerId="ADAL" clId="{1A933A91-C286-4A94-8625-587A17860545}" dt="2026-03-24T12:19:05.172" v="720" actId="790"/>
          <ac:spMkLst>
            <pc:docMk/>
            <pc:sldMk cId="0" sldId="266"/>
            <ac:spMk id="4" creationId="{00000000-0000-0000-0000-000000000000}"/>
          </ac:spMkLst>
        </pc:spChg>
      </pc:sldChg>
      <pc:sldChg chg="modSp mod">
        <pc:chgData name="Jay Morris" userId="cf6fc201-bb6f-4687-8d1f-b065d00d3d88" providerId="ADAL" clId="{1A933A91-C286-4A94-8625-587A17860545}" dt="2026-03-24T12:19:05.172" v="720" actId="790"/>
        <pc:sldMkLst>
          <pc:docMk/>
          <pc:sldMk cId="0" sldId="267"/>
        </pc:sldMkLst>
        <pc:spChg chg="mod">
          <ac:chgData name="Jay Morris" userId="cf6fc201-bb6f-4687-8d1f-b065d00d3d88" providerId="ADAL" clId="{1A933A91-C286-4A94-8625-587A17860545}" dt="2026-03-24T12:19:05.172" v="720" actId="790"/>
          <ac:spMkLst>
            <pc:docMk/>
            <pc:sldMk cId="0" sldId="267"/>
            <ac:spMk id="2" creationId="{00000000-0000-0000-0000-000000000000}"/>
          </ac:spMkLst>
        </pc:spChg>
        <pc:spChg chg="mod">
          <ac:chgData name="Jay Morris" userId="cf6fc201-bb6f-4687-8d1f-b065d00d3d88" providerId="ADAL" clId="{1A933A91-C286-4A94-8625-587A17860545}" dt="2026-03-24T12:19:05.172" v="720" actId="790"/>
          <ac:spMkLst>
            <pc:docMk/>
            <pc:sldMk cId="0" sldId="267"/>
            <ac:spMk id="3" creationId="{00000000-0000-0000-0000-000000000000}"/>
          </ac:spMkLst>
        </pc:spChg>
        <pc:spChg chg="mod">
          <ac:chgData name="Jay Morris" userId="cf6fc201-bb6f-4687-8d1f-b065d00d3d88" providerId="ADAL" clId="{1A933A91-C286-4A94-8625-587A17860545}" dt="2026-03-24T12:19:05.172" v="720" actId="790"/>
          <ac:spMkLst>
            <pc:docMk/>
            <pc:sldMk cId="0" sldId="267"/>
            <ac:spMk id="4" creationId="{00000000-0000-0000-0000-000000000000}"/>
          </ac:spMkLst>
        </pc:spChg>
        <pc:spChg chg="mod">
          <ac:chgData name="Jay Morris" userId="cf6fc201-bb6f-4687-8d1f-b065d00d3d88" providerId="ADAL" clId="{1A933A91-C286-4A94-8625-587A17860545}" dt="2026-03-24T12:19:05.172" v="720" actId="790"/>
          <ac:spMkLst>
            <pc:docMk/>
            <pc:sldMk cId="0" sldId="267"/>
            <ac:spMk id="5" creationId="{00000000-0000-0000-0000-000000000000}"/>
          </ac:spMkLst>
        </pc:spChg>
        <pc:spChg chg="mod">
          <ac:chgData name="Jay Morris" userId="cf6fc201-bb6f-4687-8d1f-b065d00d3d88" providerId="ADAL" clId="{1A933A91-C286-4A94-8625-587A17860545}" dt="2026-03-24T12:19:05.172" v="720" actId="790"/>
          <ac:spMkLst>
            <pc:docMk/>
            <pc:sldMk cId="0" sldId="267"/>
            <ac:spMk id="7" creationId="{0B01ADFB-80FF-E4EA-5472-81AF6C1A61CE}"/>
          </ac:spMkLst>
        </pc:spChg>
        <pc:graphicFrameChg chg="mod modGraphic">
          <ac:chgData name="Jay Morris" userId="cf6fc201-bb6f-4687-8d1f-b065d00d3d88" providerId="ADAL" clId="{1A933A91-C286-4A94-8625-587A17860545}" dt="2026-03-24T12:19:05.172" v="720" actId="790"/>
          <ac:graphicFrameMkLst>
            <pc:docMk/>
            <pc:sldMk cId="0" sldId="267"/>
            <ac:graphicFrameMk id="6" creationId="{00000000-0000-0000-0000-000000000000}"/>
          </ac:graphicFrameMkLst>
        </pc:graphicFrameChg>
      </pc:sldChg>
      <pc:sldChg chg="modSp mod">
        <pc:chgData name="Jay Morris" userId="cf6fc201-bb6f-4687-8d1f-b065d00d3d88" providerId="ADAL" clId="{1A933A91-C286-4A94-8625-587A17860545}" dt="2026-03-24T12:19:05.172" v="720" actId="790"/>
        <pc:sldMkLst>
          <pc:docMk/>
          <pc:sldMk cId="0" sldId="268"/>
        </pc:sldMkLst>
        <pc:spChg chg="mod">
          <ac:chgData name="Jay Morris" userId="cf6fc201-bb6f-4687-8d1f-b065d00d3d88" providerId="ADAL" clId="{1A933A91-C286-4A94-8625-587A17860545}" dt="2026-03-24T12:19:05.172" v="720" actId="790"/>
          <ac:spMkLst>
            <pc:docMk/>
            <pc:sldMk cId="0" sldId="268"/>
            <ac:spMk id="2" creationId="{00000000-0000-0000-0000-000000000000}"/>
          </ac:spMkLst>
        </pc:spChg>
        <pc:spChg chg="mod">
          <ac:chgData name="Jay Morris" userId="cf6fc201-bb6f-4687-8d1f-b065d00d3d88" providerId="ADAL" clId="{1A933A91-C286-4A94-8625-587A17860545}" dt="2026-03-24T12:19:05.172" v="720" actId="790"/>
          <ac:spMkLst>
            <pc:docMk/>
            <pc:sldMk cId="0" sldId="268"/>
            <ac:spMk id="3" creationId="{00000000-0000-0000-0000-000000000000}"/>
          </ac:spMkLst>
        </pc:spChg>
        <pc:spChg chg="mod">
          <ac:chgData name="Jay Morris" userId="cf6fc201-bb6f-4687-8d1f-b065d00d3d88" providerId="ADAL" clId="{1A933A91-C286-4A94-8625-587A17860545}" dt="2026-03-24T12:19:05.172" v="720" actId="790"/>
          <ac:spMkLst>
            <pc:docMk/>
            <pc:sldMk cId="0" sldId="268"/>
            <ac:spMk id="4" creationId="{00000000-0000-0000-0000-000000000000}"/>
          </ac:spMkLst>
        </pc:spChg>
      </pc:sldChg>
      <pc:sldChg chg="modSp mod">
        <pc:chgData name="Jay Morris" userId="cf6fc201-bb6f-4687-8d1f-b065d00d3d88" providerId="ADAL" clId="{1A933A91-C286-4A94-8625-587A17860545}" dt="2026-03-24T12:19:05.172" v="720" actId="790"/>
        <pc:sldMkLst>
          <pc:docMk/>
          <pc:sldMk cId="0" sldId="270"/>
        </pc:sldMkLst>
        <pc:spChg chg="mod">
          <ac:chgData name="Jay Morris" userId="cf6fc201-bb6f-4687-8d1f-b065d00d3d88" providerId="ADAL" clId="{1A933A91-C286-4A94-8625-587A17860545}" dt="2026-03-24T12:19:05.172" v="720" actId="790"/>
          <ac:spMkLst>
            <pc:docMk/>
            <pc:sldMk cId="0" sldId="270"/>
            <ac:spMk id="2" creationId="{00000000-0000-0000-0000-000000000000}"/>
          </ac:spMkLst>
        </pc:spChg>
        <pc:spChg chg="mod">
          <ac:chgData name="Jay Morris" userId="cf6fc201-bb6f-4687-8d1f-b065d00d3d88" providerId="ADAL" clId="{1A933A91-C286-4A94-8625-587A17860545}" dt="2026-03-24T12:19:05.172" v="720" actId="790"/>
          <ac:spMkLst>
            <pc:docMk/>
            <pc:sldMk cId="0" sldId="270"/>
            <ac:spMk id="3" creationId="{00000000-0000-0000-0000-000000000000}"/>
          </ac:spMkLst>
        </pc:spChg>
        <pc:spChg chg="mod">
          <ac:chgData name="Jay Morris" userId="cf6fc201-bb6f-4687-8d1f-b065d00d3d88" providerId="ADAL" clId="{1A933A91-C286-4A94-8625-587A17860545}" dt="2026-03-24T12:19:05.172" v="720" actId="790"/>
          <ac:spMkLst>
            <pc:docMk/>
            <pc:sldMk cId="0" sldId="270"/>
            <ac:spMk id="5" creationId="{00000000-0000-0000-0000-000000000000}"/>
          </ac:spMkLst>
        </pc:spChg>
        <pc:graphicFrameChg chg="modGraphic">
          <ac:chgData name="Jay Morris" userId="cf6fc201-bb6f-4687-8d1f-b065d00d3d88" providerId="ADAL" clId="{1A933A91-C286-4A94-8625-587A17860545}" dt="2026-03-24T12:19:05.172" v="720" actId="790"/>
          <ac:graphicFrameMkLst>
            <pc:docMk/>
            <pc:sldMk cId="0" sldId="270"/>
            <ac:graphicFrameMk id="4" creationId="{00000000-0000-0000-0000-000000000000}"/>
          </ac:graphicFrameMkLst>
        </pc:graphicFrameChg>
      </pc:sldChg>
      <pc:sldChg chg="modSp mod">
        <pc:chgData name="Jay Morris" userId="cf6fc201-bb6f-4687-8d1f-b065d00d3d88" providerId="ADAL" clId="{1A933A91-C286-4A94-8625-587A17860545}" dt="2026-03-24T12:19:05.172" v="720" actId="790"/>
        <pc:sldMkLst>
          <pc:docMk/>
          <pc:sldMk cId="0" sldId="271"/>
        </pc:sldMkLst>
        <pc:spChg chg="mod">
          <ac:chgData name="Jay Morris" userId="cf6fc201-bb6f-4687-8d1f-b065d00d3d88" providerId="ADAL" clId="{1A933A91-C286-4A94-8625-587A17860545}" dt="2026-03-24T12:19:05.172" v="720" actId="790"/>
          <ac:spMkLst>
            <pc:docMk/>
            <pc:sldMk cId="0" sldId="271"/>
            <ac:spMk id="2" creationId="{00000000-0000-0000-0000-000000000000}"/>
          </ac:spMkLst>
        </pc:spChg>
        <pc:spChg chg="mod">
          <ac:chgData name="Jay Morris" userId="cf6fc201-bb6f-4687-8d1f-b065d00d3d88" providerId="ADAL" clId="{1A933A91-C286-4A94-8625-587A17860545}" dt="2026-03-24T12:19:05.172" v="720" actId="790"/>
          <ac:spMkLst>
            <pc:docMk/>
            <pc:sldMk cId="0" sldId="271"/>
            <ac:spMk id="3" creationId="{00000000-0000-0000-0000-000000000000}"/>
          </ac:spMkLst>
        </pc:spChg>
        <pc:spChg chg="mod">
          <ac:chgData name="Jay Morris" userId="cf6fc201-bb6f-4687-8d1f-b065d00d3d88" providerId="ADAL" clId="{1A933A91-C286-4A94-8625-587A17860545}" dt="2026-03-24T12:19:05.172" v="720" actId="790"/>
          <ac:spMkLst>
            <pc:docMk/>
            <pc:sldMk cId="0" sldId="271"/>
            <ac:spMk id="4" creationId="{00000000-0000-0000-0000-000000000000}"/>
          </ac:spMkLst>
        </pc:spChg>
        <pc:graphicFrameChg chg="modGraphic">
          <ac:chgData name="Jay Morris" userId="cf6fc201-bb6f-4687-8d1f-b065d00d3d88" providerId="ADAL" clId="{1A933A91-C286-4A94-8625-587A17860545}" dt="2026-03-24T12:19:05.172" v="720" actId="790"/>
          <ac:graphicFrameMkLst>
            <pc:docMk/>
            <pc:sldMk cId="0" sldId="271"/>
            <ac:graphicFrameMk id="5" creationId="{00000000-0000-0000-0000-000000000000}"/>
          </ac:graphicFrameMkLst>
        </pc:graphicFrameChg>
      </pc:sldChg>
      <pc:sldChg chg="modSp mod">
        <pc:chgData name="Jay Morris" userId="cf6fc201-bb6f-4687-8d1f-b065d00d3d88" providerId="ADAL" clId="{1A933A91-C286-4A94-8625-587A17860545}" dt="2026-03-24T12:19:05.172" v="720" actId="790"/>
        <pc:sldMkLst>
          <pc:docMk/>
          <pc:sldMk cId="0" sldId="272"/>
        </pc:sldMkLst>
        <pc:spChg chg="mod">
          <ac:chgData name="Jay Morris" userId="cf6fc201-bb6f-4687-8d1f-b065d00d3d88" providerId="ADAL" clId="{1A933A91-C286-4A94-8625-587A17860545}" dt="2026-03-24T12:19:05.172" v="720" actId="790"/>
          <ac:spMkLst>
            <pc:docMk/>
            <pc:sldMk cId="0" sldId="272"/>
            <ac:spMk id="2" creationId="{00000000-0000-0000-0000-000000000000}"/>
          </ac:spMkLst>
        </pc:spChg>
        <pc:spChg chg="mod">
          <ac:chgData name="Jay Morris" userId="cf6fc201-bb6f-4687-8d1f-b065d00d3d88" providerId="ADAL" clId="{1A933A91-C286-4A94-8625-587A17860545}" dt="2026-03-24T12:19:05.172" v="720" actId="790"/>
          <ac:spMkLst>
            <pc:docMk/>
            <pc:sldMk cId="0" sldId="272"/>
            <ac:spMk id="3" creationId="{00000000-0000-0000-0000-000000000000}"/>
          </ac:spMkLst>
        </pc:spChg>
        <pc:spChg chg="mod">
          <ac:chgData name="Jay Morris" userId="cf6fc201-bb6f-4687-8d1f-b065d00d3d88" providerId="ADAL" clId="{1A933A91-C286-4A94-8625-587A17860545}" dt="2026-03-24T12:19:05.172" v="720" actId="790"/>
          <ac:spMkLst>
            <pc:docMk/>
            <pc:sldMk cId="0" sldId="272"/>
            <ac:spMk id="5" creationId="{00000000-0000-0000-0000-000000000000}"/>
          </ac:spMkLst>
        </pc:spChg>
        <pc:spChg chg="mod">
          <ac:chgData name="Jay Morris" userId="cf6fc201-bb6f-4687-8d1f-b065d00d3d88" providerId="ADAL" clId="{1A933A91-C286-4A94-8625-587A17860545}" dt="2026-03-24T12:19:05.172" v="720" actId="790"/>
          <ac:spMkLst>
            <pc:docMk/>
            <pc:sldMk cId="0" sldId="272"/>
            <ac:spMk id="6" creationId="{00000000-0000-0000-0000-000000000000}"/>
          </ac:spMkLst>
        </pc:spChg>
        <pc:graphicFrameChg chg="mod modGraphic">
          <ac:chgData name="Jay Morris" userId="cf6fc201-bb6f-4687-8d1f-b065d00d3d88" providerId="ADAL" clId="{1A933A91-C286-4A94-8625-587A17860545}" dt="2026-03-24T12:19:05.172" v="720" actId="790"/>
          <ac:graphicFrameMkLst>
            <pc:docMk/>
            <pc:sldMk cId="0" sldId="272"/>
            <ac:graphicFrameMk id="4" creationId="{00000000-0000-0000-0000-000000000000}"/>
          </ac:graphicFrameMkLst>
        </pc:graphicFrameChg>
      </pc:sldChg>
      <pc:sldChg chg="addSp delSp modSp mod">
        <pc:chgData name="Jay Morris" userId="cf6fc201-bb6f-4687-8d1f-b065d00d3d88" providerId="ADAL" clId="{1A933A91-C286-4A94-8625-587A17860545}" dt="2026-03-24T12:19:05.172" v="720" actId="790"/>
        <pc:sldMkLst>
          <pc:docMk/>
          <pc:sldMk cId="0" sldId="273"/>
        </pc:sldMkLst>
        <pc:spChg chg="mod">
          <ac:chgData name="Jay Morris" userId="cf6fc201-bb6f-4687-8d1f-b065d00d3d88" providerId="ADAL" clId="{1A933A91-C286-4A94-8625-587A17860545}" dt="2026-03-24T12:19:05.172" v="720" actId="790"/>
          <ac:spMkLst>
            <pc:docMk/>
            <pc:sldMk cId="0" sldId="273"/>
            <ac:spMk id="2" creationId="{00000000-0000-0000-0000-000000000000}"/>
          </ac:spMkLst>
        </pc:spChg>
        <pc:spChg chg="mod">
          <ac:chgData name="Jay Morris" userId="cf6fc201-bb6f-4687-8d1f-b065d00d3d88" providerId="ADAL" clId="{1A933A91-C286-4A94-8625-587A17860545}" dt="2026-03-24T12:19:05.172" v="720" actId="790"/>
          <ac:spMkLst>
            <pc:docMk/>
            <pc:sldMk cId="0" sldId="273"/>
            <ac:spMk id="3" creationId="{00000000-0000-0000-0000-000000000000}"/>
          </ac:spMkLst>
        </pc:spChg>
        <pc:spChg chg="mod">
          <ac:chgData name="Jay Morris" userId="cf6fc201-bb6f-4687-8d1f-b065d00d3d88" providerId="ADAL" clId="{1A933A91-C286-4A94-8625-587A17860545}" dt="2026-03-24T12:19:05.172" v="720" actId="790"/>
          <ac:spMkLst>
            <pc:docMk/>
            <pc:sldMk cId="0" sldId="273"/>
            <ac:spMk id="4" creationId="{00000000-0000-0000-0000-000000000000}"/>
          </ac:spMkLst>
        </pc:spChg>
        <pc:spChg chg="mod">
          <ac:chgData name="Jay Morris" userId="cf6fc201-bb6f-4687-8d1f-b065d00d3d88" providerId="ADAL" clId="{1A933A91-C286-4A94-8625-587A17860545}" dt="2026-03-24T12:19:05.172" v="720" actId="790"/>
          <ac:spMkLst>
            <pc:docMk/>
            <pc:sldMk cId="0" sldId="273"/>
            <ac:spMk id="5" creationId="{00000000-0000-0000-0000-000000000000}"/>
          </ac:spMkLst>
        </pc:spChg>
        <pc:spChg chg="del mod">
          <ac:chgData name="Jay Morris" userId="cf6fc201-bb6f-4687-8d1f-b065d00d3d88" providerId="ADAL" clId="{1A933A91-C286-4A94-8625-587A17860545}" dt="2026-03-24T12:11:25.649" v="678" actId="478"/>
          <ac:spMkLst>
            <pc:docMk/>
            <pc:sldMk cId="0" sldId="273"/>
            <ac:spMk id="6" creationId="{00000000-0000-0000-0000-000000000000}"/>
          </ac:spMkLst>
        </pc:spChg>
        <pc:spChg chg="del">
          <ac:chgData name="Jay Morris" userId="cf6fc201-bb6f-4687-8d1f-b065d00d3d88" providerId="ADAL" clId="{1A933A91-C286-4A94-8625-587A17860545}" dt="2026-03-24T12:10:06.906" v="672" actId="478"/>
          <ac:spMkLst>
            <pc:docMk/>
            <pc:sldMk cId="0" sldId="273"/>
            <ac:spMk id="7" creationId="{00000000-0000-0000-0000-000000000000}"/>
          </ac:spMkLst>
        </pc:spChg>
        <pc:spChg chg="del">
          <ac:chgData name="Jay Morris" userId="cf6fc201-bb6f-4687-8d1f-b065d00d3d88" providerId="ADAL" clId="{1A933A91-C286-4A94-8625-587A17860545}" dt="2026-03-24T12:10:22.139" v="673" actId="478"/>
          <ac:spMkLst>
            <pc:docMk/>
            <pc:sldMk cId="0" sldId="273"/>
            <ac:spMk id="8" creationId="{00000000-0000-0000-0000-000000000000}"/>
          </ac:spMkLst>
        </pc:spChg>
        <pc:spChg chg="add mod">
          <ac:chgData name="Jay Morris" userId="cf6fc201-bb6f-4687-8d1f-b065d00d3d88" providerId="ADAL" clId="{1A933A91-C286-4A94-8625-587A17860545}" dt="2026-03-24T12:19:05.172" v="720" actId="790"/>
          <ac:spMkLst>
            <pc:docMk/>
            <pc:sldMk cId="0" sldId="273"/>
            <ac:spMk id="11" creationId="{A099F59B-0CD3-C50A-08CC-8402962F00AE}"/>
          </ac:spMkLst>
        </pc:spChg>
        <pc:picChg chg="del mod">
          <ac:chgData name="Jay Morris" userId="cf6fc201-bb6f-4687-8d1f-b065d00d3d88" providerId="ADAL" clId="{1A933A91-C286-4A94-8625-587A17860545}" dt="2026-03-24T12:10:02.991" v="671" actId="21"/>
          <ac:picMkLst>
            <pc:docMk/>
            <pc:sldMk cId="0" sldId="273"/>
            <ac:picMk id="10" creationId="{E72982C1-FF6F-328F-F6F4-528881CAFEB2}"/>
          </ac:picMkLst>
        </pc:picChg>
        <pc:picChg chg="add del mod">
          <ac:chgData name="Jay Morris" userId="cf6fc201-bb6f-4687-8d1f-b065d00d3d88" providerId="ADAL" clId="{1A933A91-C286-4A94-8625-587A17860545}" dt="2026-03-24T12:11:19.902" v="677" actId="21"/>
          <ac:picMkLst>
            <pc:docMk/>
            <pc:sldMk cId="0" sldId="273"/>
            <ac:picMk id="12" creationId="{E72982C1-FF6F-328F-F6F4-528881CAFEB2}"/>
          </ac:picMkLst>
        </pc:picChg>
        <pc:picChg chg="add mod">
          <ac:chgData name="Jay Morris" userId="cf6fc201-bb6f-4687-8d1f-b065d00d3d88" providerId="ADAL" clId="{1A933A91-C286-4A94-8625-587A17860545}" dt="2026-03-24T12:11:46.315" v="719" actId="962"/>
          <ac:picMkLst>
            <pc:docMk/>
            <pc:sldMk cId="0" sldId="273"/>
            <ac:picMk id="13" creationId="{E72982C1-FF6F-328F-F6F4-528881CAFEB2}"/>
          </ac:picMkLst>
        </pc:picChg>
      </pc:sldChg>
      <pc:sldChg chg="modSp mod">
        <pc:chgData name="Jay Morris" userId="cf6fc201-bb6f-4687-8d1f-b065d00d3d88" providerId="ADAL" clId="{1A933A91-C286-4A94-8625-587A17860545}" dt="2026-03-24T12:19:05.172" v="720" actId="790"/>
        <pc:sldMkLst>
          <pc:docMk/>
          <pc:sldMk cId="0" sldId="274"/>
        </pc:sldMkLst>
        <pc:spChg chg="mod">
          <ac:chgData name="Jay Morris" userId="cf6fc201-bb6f-4687-8d1f-b065d00d3d88" providerId="ADAL" clId="{1A933A91-C286-4A94-8625-587A17860545}" dt="2026-03-24T12:19:05.172" v="720" actId="790"/>
          <ac:spMkLst>
            <pc:docMk/>
            <pc:sldMk cId="0" sldId="274"/>
            <ac:spMk id="2" creationId="{00000000-0000-0000-0000-000000000000}"/>
          </ac:spMkLst>
        </pc:spChg>
        <pc:spChg chg="mod">
          <ac:chgData name="Jay Morris" userId="cf6fc201-bb6f-4687-8d1f-b065d00d3d88" providerId="ADAL" clId="{1A933A91-C286-4A94-8625-587A17860545}" dt="2026-03-24T12:19:05.172" v="720" actId="790"/>
          <ac:spMkLst>
            <pc:docMk/>
            <pc:sldMk cId="0" sldId="274"/>
            <ac:spMk id="3" creationId="{00000000-0000-0000-0000-000000000000}"/>
          </ac:spMkLst>
        </pc:spChg>
        <pc:graphicFrameChg chg="modGraphic">
          <ac:chgData name="Jay Morris" userId="cf6fc201-bb6f-4687-8d1f-b065d00d3d88" providerId="ADAL" clId="{1A933A91-C286-4A94-8625-587A17860545}" dt="2026-03-24T12:19:05.172" v="720" actId="790"/>
          <ac:graphicFrameMkLst>
            <pc:docMk/>
            <pc:sldMk cId="0" sldId="274"/>
            <ac:graphicFrameMk id="4" creationId="{00000000-0000-0000-0000-000000000000}"/>
          </ac:graphicFrameMkLst>
        </pc:graphicFrameChg>
        <pc:picChg chg="mod">
          <ac:chgData name="Jay Morris" userId="cf6fc201-bb6f-4687-8d1f-b065d00d3d88" providerId="ADAL" clId="{1A933A91-C286-4A94-8625-587A17860545}" dt="2026-03-23T16:55:58.926" v="373" actId="962"/>
          <ac:picMkLst>
            <pc:docMk/>
            <pc:sldMk cId="0" sldId="274"/>
            <ac:picMk id="8" creationId="{D9765CCF-D6A5-A941-E739-FE927AD475C0}"/>
          </ac:picMkLst>
        </pc:picChg>
        <pc:picChg chg="mod">
          <ac:chgData name="Jay Morris" userId="cf6fc201-bb6f-4687-8d1f-b065d00d3d88" providerId="ADAL" clId="{1A933A91-C286-4A94-8625-587A17860545}" dt="2026-03-23T16:56:06.522" v="374" actId="962"/>
          <ac:picMkLst>
            <pc:docMk/>
            <pc:sldMk cId="0" sldId="274"/>
            <ac:picMk id="10" creationId="{DC67DBF8-D91D-569B-B2E2-EE94299B038E}"/>
          </ac:picMkLst>
        </pc:picChg>
      </pc:sldChg>
      <pc:sldChg chg="modSp mod">
        <pc:chgData name="Jay Morris" userId="cf6fc201-bb6f-4687-8d1f-b065d00d3d88" providerId="ADAL" clId="{1A933A91-C286-4A94-8625-587A17860545}" dt="2026-03-24T12:19:05.172" v="720" actId="790"/>
        <pc:sldMkLst>
          <pc:docMk/>
          <pc:sldMk cId="0" sldId="275"/>
        </pc:sldMkLst>
        <pc:spChg chg="mod">
          <ac:chgData name="Jay Morris" userId="cf6fc201-bb6f-4687-8d1f-b065d00d3d88" providerId="ADAL" clId="{1A933A91-C286-4A94-8625-587A17860545}" dt="2026-03-24T12:19:05.172" v="720" actId="790"/>
          <ac:spMkLst>
            <pc:docMk/>
            <pc:sldMk cId="0" sldId="275"/>
            <ac:spMk id="2" creationId="{00000000-0000-0000-0000-000000000000}"/>
          </ac:spMkLst>
        </pc:spChg>
        <pc:spChg chg="mod">
          <ac:chgData name="Jay Morris" userId="cf6fc201-bb6f-4687-8d1f-b065d00d3d88" providerId="ADAL" clId="{1A933A91-C286-4A94-8625-587A17860545}" dt="2026-03-24T12:19:05.172" v="720" actId="790"/>
          <ac:spMkLst>
            <pc:docMk/>
            <pc:sldMk cId="0" sldId="275"/>
            <ac:spMk id="3" creationId="{00000000-0000-0000-0000-000000000000}"/>
          </ac:spMkLst>
        </pc:spChg>
        <pc:spChg chg="mod">
          <ac:chgData name="Jay Morris" userId="cf6fc201-bb6f-4687-8d1f-b065d00d3d88" providerId="ADAL" clId="{1A933A91-C286-4A94-8625-587A17860545}" dt="2026-03-24T12:19:05.172" v="720" actId="790"/>
          <ac:spMkLst>
            <pc:docMk/>
            <pc:sldMk cId="0" sldId="275"/>
            <ac:spMk id="4" creationId="{00000000-0000-0000-0000-000000000000}"/>
          </ac:spMkLst>
        </pc:spChg>
        <pc:spChg chg="mod">
          <ac:chgData name="Jay Morris" userId="cf6fc201-bb6f-4687-8d1f-b065d00d3d88" providerId="ADAL" clId="{1A933A91-C286-4A94-8625-587A17860545}" dt="2026-03-24T12:19:05.172" v="720" actId="790"/>
          <ac:spMkLst>
            <pc:docMk/>
            <pc:sldMk cId="0" sldId="275"/>
            <ac:spMk id="6" creationId="{00000000-0000-0000-0000-000000000000}"/>
          </ac:spMkLst>
        </pc:spChg>
        <pc:spChg chg="mod">
          <ac:chgData name="Jay Morris" userId="cf6fc201-bb6f-4687-8d1f-b065d00d3d88" providerId="ADAL" clId="{1A933A91-C286-4A94-8625-587A17860545}" dt="2026-03-24T12:19:05.172" v="720" actId="790"/>
          <ac:spMkLst>
            <pc:docMk/>
            <pc:sldMk cId="0" sldId="275"/>
            <ac:spMk id="7" creationId="{00000000-0000-0000-0000-000000000000}"/>
          </ac:spMkLst>
        </pc:spChg>
        <pc:graphicFrameChg chg="modGraphic">
          <ac:chgData name="Jay Morris" userId="cf6fc201-bb6f-4687-8d1f-b065d00d3d88" providerId="ADAL" clId="{1A933A91-C286-4A94-8625-587A17860545}" dt="2026-03-24T12:19:05.172" v="720" actId="790"/>
          <ac:graphicFrameMkLst>
            <pc:docMk/>
            <pc:sldMk cId="0" sldId="275"/>
            <ac:graphicFrameMk id="5" creationId="{00000000-0000-0000-0000-000000000000}"/>
          </ac:graphicFrameMkLst>
        </pc:graphicFrameChg>
      </pc:sldChg>
      <pc:sldChg chg="modSp mod">
        <pc:chgData name="Jay Morris" userId="cf6fc201-bb6f-4687-8d1f-b065d00d3d88" providerId="ADAL" clId="{1A933A91-C286-4A94-8625-587A17860545}" dt="2026-03-24T12:19:05.172" v="720" actId="790"/>
        <pc:sldMkLst>
          <pc:docMk/>
          <pc:sldMk cId="0" sldId="276"/>
        </pc:sldMkLst>
        <pc:spChg chg="mod">
          <ac:chgData name="Jay Morris" userId="cf6fc201-bb6f-4687-8d1f-b065d00d3d88" providerId="ADAL" clId="{1A933A91-C286-4A94-8625-587A17860545}" dt="2026-03-24T12:19:05.172" v="720" actId="790"/>
          <ac:spMkLst>
            <pc:docMk/>
            <pc:sldMk cId="0" sldId="276"/>
            <ac:spMk id="2" creationId="{00000000-0000-0000-0000-000000000000}"/>
          </ac:spMkLst>
        </pc:spChg>
        <pc:spChg chg="mod">
          <ac:chgData name="Jay Morris" userId="cf6fc201-bb6f-4687-8d1f-b065d00d3d88" providerId="ADAL" clId="{1A933A91-C286-4A94-8625-587A17860545}" dt="2026-03-24T12:19:05.172" v="720" actId="790"/>
          <ac:spMkLst>
            <pc:docMk/>
            <pc:sldMk cId="0" sldId="276"/>
            <ac:spMk id="3" creationId="{00000000-0000-0000-0000-000000000000}"/>
          </ac:spMkLst>
        </pc:spChg>
        <pc:spChg chg="mod">
          <ac:chgData name="Jay Morris" userId="cf6fc201-bb6f-4687-8d1f-b065d00d3d88" providerId="ADAL" clId="{1A933A91-C286-4A94-8625-587A17860545}" dt="2026-03-24T12:19:05.172" v="720" actId="790"/>
          <ac:spMkLst>
            <pc:docMk/>
            <pc:sldMk cId="0" sldId="276"/>
            <ac:spMk id="4" creationId="{00000000-0000-0000-0000-000000000000}"/>
          </ac:spMkLst>
        </pc:spChg>
        <pc:spChg chg="mod">
          <ac:chgData name="Jay Morris" userId="cf6fc201-bb6f-4687-8d1f-b065d00d3d88" providerId="ADAL" clId="{1A933A91-C286-4A94-8625-587A17860545}" dt="2026-03-24T12:19:05.172" v="720" actId="790"/>
          <ac:spMkLst>
            <pc:docMk/>
            <pc:sldMk cId="0" sldId="276"/>
            <ac:spMk id="5" creationId="{00000000-0000-0000-0000-000000000000}"/>
          </ac:spMkLst>
        </pc:spChg>
        <pc:spChg chg="mod">
          <ac:chgData name="Jay Morris" userId="cf6fc201-bb6f-4687-8d1f-b065d00d3d88" providerId="ADAL" clId="{1A933A91-C286-4A94-8625-587A17860545}" dt="2026-03-24T12:19:05.172" v="720" actId="790"/>
          <ac:spMkLst>
            <pc:docMk/>
            <pc:sldMk cId="0" sldId="276"/>
            <ac:spMk id="6" creationId="{00000000-0000-0000-0000-000000000000}"/>
          </ac:spMkLst>
        </pc:spChg>
        <pc:spChg chg="mod">
          <ac:chgData name="Jay Morris" userId="cf6fc201-bb6f-4687-8d1f-b065d00d3d88" providerId="ADAL" clId="{1A933A91-C286-4A94-8625-587A17860545}" dt="2026-03-24T12:19:05.172" v="720" actId="790"/>
          <ac:spMkLst>
            <pc:docMk/>
            <pc:sldMk cId="0" sldId="276"/>
            <ac:spMk id="7" creationId="{00000000-0000-0000-0000-000000000000}"/>
          </ac:spMkLst>
        </pc:spChg>
        <pc:spChg chg="mod">
          <ac:chgData name="Jay Morris" userId="cf6fc201-bb6f-4687-8d1f-b065d00d3d88" providerId="ADAL" clId="{1A933A91-C286-4A94-8625-587A17860545}" dt="2026-03-24T12:19:05.172" v="720" actId="790"/>
          <ac:spMkLst>
            <pc:docMk/>
            <pc:sldMk cId="0" sldId="276"/>
            <ac:spMk id="8" creationId="{00000000-0000-0000-0000-000000000000}"/>
          </ac:spMkLst>
        </pc:spChg>
        <pc:spChg chg="mod">
          <ac:chgData name="Jay Morris" userId="cf6fc201-bb6f-4687-8d1f-b065d00d3d88" providerId="ADAL" clId="{1A933A91-C286-4A94-8625-587A17860545}" dt="2026-03-24T12:19:05.172" v="720" actId="790"/>
          <ac:spMkLst>
            <pc:docMk/>
            <pc:sldMk cId="0" sldId="276"/>
            <ac:spMk id="9" creationId="{00000000-0000-0000-0000-000000000000}"/>
          </ac:spMkLst>
        </pc:spChg>
      </pc:sldChg>
      <pc:sldChg chg="modSp mod">
        <pc:chgData name="Jay Morris" userId="cf6fc201-bb6f-4687-8d1f-b065d00d3d88" providerId="ADAL" clId="{1A933A91-C286-4A94-8625-587A17860545}" dt="2026-03-24T12:19:05.172" v="720" actId="790"/>
        <pc:sldMkLst>
          <pc:docMk/>
          <pc:sldMk cId="0" sldId="277"/>
        </pc:sldMkLst>
        <pc:spChg chg="mod">
          <ac:chgData name="Jay Morris" userId="cf6fc201-bb6f-4687-8d1f-b065d00d3d88" providerId="ADAL" clId="{1A933A91-C286-4A94-8625-587A17860545}" dt="2026-03-24T12:19:05.172" v="720" actId="790"/>
          <ac:spMkLst>
            <pc:docMk/>
            <pc:sldMk cId="0" sldId="277"/>
            <ac:spMk id="2" creationId="{00000000-0000-0000-0000-000000000000}"/>
          </ac:spMkLst>
        </pc:spChg>
        <pc:spChg chg="mod">
          <ac:chgData name="Jay Morris" userId="cf6fc201-bb6f-4687-8d1f-b065d00d3d88" providerId="ADAL" clId="{1A933A91-C286-4A94-8625-587A17860545}" dt="2026-03-24T12:19:05.172" v="720" actId="790"/>
          <ac:spMkLst>
            <pc:docMk/>
            <pc:sldMk cId="0" sldId="277"/>
            <ac:spMk id="3" creationId="{00000000-0000-0000-0000-000000000000}"/>
          </ac:spMkLst>
        </pc:spChg>
        <pc:spChg chg="mod">
          <ac:chgData name="Jay Morris" userId="cf6fc201-bb6f-4687-8d1f-b065d00d3d88" providerId="ADAL" clId="{1A933A91-C286-4A94-8625-587A17860545}" dt="2026-03-24T12:19:05.172" v="720" actId="790"/>
          <ac:spMkLst>
            <pc:docMk/>
            <pc:sldMk cId="0" sldId="277"/>
            <ac:spMk id="4" creationId="{00000000-0000-0000-0000-000000000000}"/>
          </ac:spMkLst>
        </pc:spChg>
        <pc:spChg chg="mod">
          <ac:chgData name="Jay Morris" userId="cf6fc201-bb6f-4687-8d1f-b065d00d3d88" providerId="ADAL" clId="{1A933A91-C286-4A94-8625-587A17860545}" dt="2026-03-24T12:19:05.172" v="720" actId="790"/>
          <ac:spMkLst>
            <pc:docMk/>
            <pc:sldMk cId="0" sldId="277"/>
            <ac:spMk id="5" creationId="{00000000-0000-0000-0000-000000000000}"/>
          </ac:spMkLst>
        </pc:spChg>
        <pc:spChg chg="mod">
          <ac:chgData name="Jay Morris" userId="cf6fc201-bb6f-4687-8d1f-b065d00d3d88" providerId="ADAL" clId="{1A933A91-C286-4A94-8625-587A17860545}" dt="2026-03-24T12:19:05.172" v="720" actId="790"/>
          <ac:spMkLst>
            <pc:docMk/>
            <pc:sldMk cId="0" sldId="277"/>
            <ac:spMk id="6" creationId="{00000000-0000-0000-0000-000000000000}"/>
          </ac:spMkLst>
        </pc:spChg>
        <pc:spChg chg="mod">
          <ac:chgData name="Jay Morris" userId="cf6fc201-bb6f-4687-8d1f-b065d00d3d88" providerId="ADAL" clId="{1A933A91-C286-4A94-8625-587A17860545}" dt="2026-03-24T12:19:05.172" v="720" actId="790"/>
          <ac:spMkLst>
            <pc:docMk/>
            <pc:sldMk cId="0" sldId="277"/>
            <ac:spMk id="7" creationId="{00000000-0000-0000-0000-000000000000}"/>
          </ac:spMkLst>
        </pc:spChg>
        <pc:spChg chg="mod">
          <ac:chgData name="Jay Morris" userId="cf6fc201-bb6f-4687-8d1f-b065d00d3d88" providerId="ADAL" clId="{1A933A91-C286-4A94-8625-587A17860545}" dt="2026-03-24T12:19:05.172" v="720" actId="790"/>
          <ac:spMkLst>
            <pc:docMk/>
            <pc:sldMk cId="0" sldId="277"/>
            <ac:spMk id="8" creationId="{00000000-0000-0000-0000-000000000000}"/>
          </ac:spMkLst>
        </pc:spChg>
      </pc:sldChg>
      <pc:sldChg chg="modSp mod">
        <pc:chgData name="Jay Morris" userId="cf6fc201-bb6f-4687-8d1f-b065d00d3d88" providerId="ADAL" clId="{1A933A91-C286-4A94-8625-587A17860545}" dt="2026-03-24T12:19:05.172" v="720" actId="790"/>
        <pc:sldMkLst>
          <pc:docMk/>
          <pc:sldMk cId="0" sldId="278"/>
        </pc:sldMkLst>
        <pc:spChg chg="mod">
          <ac:chgData name="Jay Morris" userId="cf6fc201-bb6f-4687-8d1f-b065d00d3d88" providerId="ADAL" clId="{1A933A91-C286-4A94-8625-587A17860545}" dt="2026-03-24T12:19:05.172" v="720" actId="790"/>
          <ac:spMkLst>
            <pc:docMk/>
            <pc:sldMk cId="0" sldId="278"/>
            <ac:spMk id="2" creationId="{00000000-0000-0000-0000-000000000000}"/>
          </ac:spMkLst>
        </pc:spChg>
        <pc:spChg chg="mod">
          <ac:chgData name="Jay Morris" userId="cf6fc201-bb6f-4687-8d1f-b065d00d3d88" providerId="ADAL" clId="{1A933A91-C286-4A94-8625-587A17860545}" dt="2026-03-24T12:19:05.172" v="720" actId="790"/>
          <ac:spMkLst>
            <pc:docMk/>
            <pc:sldMk cId="0" sldId="278"/>
            <ac:spMk id="3" creationId="{00000000-0000-0000-0000-000000000000}"/>
          </ac:spMkLst>
        </pc:spChg>
        <pc:spChg chg="mod">
          <ac:chgData name="Jay Morris" userId="cf6fc201-bb6f-4687-8d1f-b065d00d3d88" providerId="ADAL" clId="{1A933A91-C286-4A94-8625-587A17860545}" dt="2026-03-24T12:19:05.172" v="720" actId="790"/>
          <ac:spMkLst>
            <pc:docMk/>
            <pc:sldMk cId="0" sldId="278"/>
            <ac:spMk id="6" creationId="{E5E49A3F-962E-93C2-A874-AB908F5438CD}"/>
          </ac:spMkLst>
        </pc:spChg>
        <pc:picChg chg="mod">
          <ac:chgData name="Jay Morris" userId="cf6fc201-bb6f-4687-8d1f-b065d00d3d88" providerId="ADAL" clId="{1A933A91-C286-4A94-8625-587A17860545}" dt="2026-03-23T17:01:13.807" v="398" actId="962"/>
          <ac:picMkLst>
            <pc:docMk/>
            <pc:sldMk cId="0" sldId="278"/>
            <ac:picMk id="12" creationId="{8FAE9917-75DC-0D98-9C10-4D8C0F54A2B0}"/>
          </ac:picMkLst>
        </pc:picChg>
        <pc:picChg chg="mod">
          <ac:chgData name="Jay Morris" userId="cf6fc201-bb6f-4687-8d1f-b065d00d3d88" providerId="ADAL" clId="{1A933A91-C286-4A94-8625-587A17860545}" dt="2026-03-23T17:01:04.540" v="396" actId="962"/>
          <ac:picMkLst>
            <pc:docMk/>
            <pc:sldMk cId="0" sldId="278"/>
            <ac:picMk id="16" creationId="{7CF01E87-C5C6-9CA8-3451-0D61EB3BED13}"/>
          </ac:picMkLst>
        </pc:picChg>
      </pc:sldChg>
      <pc:sldChg chg="modSp mod">
        <pc:chgData name="Jay Morris" userId="cf6fc201-bb6f-4687-8d1f-b065d00d3d88" providerId="ADAL" clId="{1A933A91-C286-4A94-8625-587A17860545}" dt="2026-03-24T12:19:05.172" v="720" actId="790"/>
        <pc:sldMkLst>
          <pc:docMk/>
          <pc:sldMk cId="0" sldId="279"/>
        </pc:sldMkLst>
        <pc:spChg chg="mod">
          <ac:chgData name="Jay Morris" userId="cf6fc201-bb6f-4687-8d1f-b065d00d3d88" providerId="ADAL" clId="{1A933A91-C286-4A94-8625-587A17860545}" dt="2026-03-24T12:19:05.172" v="720" actId="790"/>
          <ac:spMkLst>
            <pc:docMk/>
            <pc:sldMk cId="0" sldId="279"/>
            <ac:spMk id="2" creationId="{00000000-0000-0000-0000-000000000000}"/>
          </ac:spMkLst>
        </pc:spChg>
        <pc:spChg chg="mod">
          <ac:chgData name="Jay Morris" userId="cf6fc201-bb6f-4687-8d1f-b065d00d3d88" providerId="ADAL" clId="{1A933A91-C286-4A94-8625-587A17860545}" dt="2026-03-24T12:19:05.172" v="720" actId="790"/>
          <ac:spMkLst>
            <pc:docMk/>
            <pc:sldMk cId="0" sldId="279"/>
            <ac:spMk id="3" creationId="{00000000-0000-0000-0000-000000000000}"/>
          </ac:spMkLst>
        </pc:spChg>
        <pc:picChg chg="mod">
          <ac:chgData name="Jay Morris" userId="cf6fc201-bb6f-4687-8d1f-b065d00d3d88" providerId="ADAL" clId="{1A933A91-C286-4A94-8625-587A17860545}" dt="2026-03-23T18:07:34.242" v="401" actId="962"/>
          <ac:picMkLst>
            <pc:docMk/>
            <pc:sldMk cId="0" sldId="279"/>
            <ac:picMk id="7" creationId="{D038779B-950D-7129-0090-088B1B93E7DA}"/>
          </ac:picMkLst>
        </pc:picChg>
      </pc:sldChg>
      <pc:sldChg chg="addSp delSp modSp mod">
        <pc:chgData name="Jay Morris" userId="cf6fc201-bb6f-4687-8d1f-b065d00d3d88" providerId="ADAL" clId="{1A933A91-C286-4A94-8625-587A17860545}" dt="2026-03-24T12:19:05.172" v="720" actId="790"/>
        <pc:sldMkLst>
          <pc:docMk/>
          <pc:sldMk cId="0" sldId="280"/>
        </pc:sldMkLst>
        <pc:spChg chg="mod">
          <ac:chgData name="Jay Morris" userId="cf6fc201-bb6f-4687-8d1f-b065d00d3d88" providerId="ADAL" clId="{1A933A91-C286-4A94-8625-587A17860545}" dt="2026-03-24T12:19:05.172" v="720" actId="790"/>
          <ac:spMkLst>
            <pc:docMk/>
            <pc:sldMk cId="0" sldId="280"/>
            <ac:spMk id="2" creationId="{00000000-0000-0000-0000-000000000000}"/>
          </ac:spMkLst>
        </pc:spChg>
        <pc:spChg chg="mod">
          <ac:chgData name="Jay Morris" userId="cf6fc201-bb6f-4687-8d1f-b065d00d3d88" providerId="ADAL" clId="{1A933A91-C286-4A94-8625-587A17860545}" dt="2026-03-24T12:19:05.172" v="720" actId="790"/>
          <ac:spMkLst>
            <pc:docMk/>
            <pc:sldMk cId="0" sldId="280"/>
            <ac:spMk id="3" creationId="{00000000-0000-0000-0000-000000000000}"/>
          </ac:spMkLst>
        </pc:spChg>
        <pc:picChg chg="add del mod">
          <ac:chgData name="Jay Morris" userId="cf6fc201-bb6f-4687-8d1f-b065d00d3d88" providerId="ADAL" clId="{1A933A91-C286-4A94-8625-587A17860545}" dt="2026-03-23T18:08:42.154" v="409" actId="21"/>
          <ac:picMkLst>
            <pc:docMk/>
            <pc:sldMk cId="0" sldId="280"/>
            <ac:picMk id="7" creationId="{61DB1750-57E3-2500-245D-DC08F31A7D0F}"/>
          </ac:picMkLst>
        </pc:picChg>
      </pc:sldChg>
      <pc:sldChg chg="modSp mod">
        <pc:chgData name="Jay Morris" userId="cf6fc201-bb6f-4687-8d1f-b065d00d3d88" providerId="ADAL" clId="{1A933A91-C286-4A94-8625-587A17860545}" dt="2026-03-24T12:19:05.172" v="720" actId="790"/>
        <pc:sldMkLst>
          <pc:docMk/>
          <pc:sldMk cId="0" sldId="281"/>
        </pc:sldMkLst>
        <pc:spChg chg="mod">
          <ac:chgData name="Jay Morris" userId="cf6fc201-bb6f-4687-8d1f-b065d00d3d88" providerId="ADAL" clId="{1A933A91-C286-4A94-8625-587A17860545}" dt="2026-03-24T12:19:05.172" v="720" actId="790"/>
          <ac:spMkLst>
            <pc:docMk/>
            <pc:sldMk cId="0" sldId="281"/>
            <ac:spMk id="2" creationId="{00000000-0000-0000-0000-000000000000}"/>
          </ac:spMkLst>
        </pc:spChg>
        <pc:spChg chg="mod">
          <ac:chgData name="Jay Morris" userId="cf6fc201-bb6f-4687-8d1f-b065d00d3d88" providerId="ADAL" clId="{1A933A91-C286-4A94-8625-587A17860545}" dt="2026-03-24T12:19:05.172" v="720" actId="790"/>
          <ac:spMkLst>
            <pc:docMk/>
            <pc:sldMk cId="0" sldId="281"/>
            <ac:spMk id="3" creationId="{00000000-0000-0000-0000-000000000000}"/>
          </ac:spMkLst>
        </pc:spChg>
        <pc:spChg chg="mod">
          <ac:chgData name="Jay Morris" userId="cf6fc201-bb6f-4687-8d1f-b065d00d3d88" providerId="ADAL" clId="{1A933A91-C286-4A94-8625-587A17860545}" dt="2026-03-24T12:19:05.172" v="720" actId="790"/>
          <ac:spMkLst>
            <pc:docMk/>
            <pc:sldMk cId="0" sldId="281"/>
            <ac:spMk id="5" creationId="{00000000-0000-0000-0000-000000000000}"/>
          </ac:spMkLst>
        </pc:spChg>
        <pc:spChg chg="mod">
          <ac:chgData name="Jay Morris" userId="cf6fc201-bb6f-4687-8d1f-b065d00d3d88" providerId="ADAL" clId="{1A933A91-C286-4A94-8625-587A17860545}" dt="2026-03-24T12:19:05.172" v="720" actId="790"/>
          <ac:spMkLst>
            <pc:docMk/>
            <pc:sldMk cId="0" sldId="281"/>
            <ac:spMk id="6" creationId="{00000000-0000-0000-0000-000000000000}"/>
          </ac:spMkLst>
        </pc:spChg>
        <pc:graphicFrameChg chg="modGraphic">
          <ac:chgData name="Jay Morris" userId="cf6fc201-bb6f-4687-8d1f-b065d00d3d88" providerId="ADAL" clId="{1A933A91-C286-4A94-8625-587A17860545}" dt="2026-03-24T12:19:05.172" v="720" actId="790"/>
          <ac:graphicFrameMkLst>
            <pc:docMk/>
            <pc:sldMk cId="0" sldId="281"/>
            <ac:graphicFrameMk id="4" creationId="{00000000-0000-0000-0000-000000000000}"/>
          </ac:graphicFrameMkLst>
        </pc:graphicFrameChg>
        <pc:picChg chg="mod">
          <ac:chgData name="Jay Morris" userId="cf6fc201-bb6f-4687-8d1f-b065d00d3d88" providerId="ADAL" clId="{1A933A91-C286-4A94-8625-587A17860545}" dt="2026-03-23T18:10:21.605" v="421" actId="962"/>
          <ac:picMkLst>
            <pc:docMk/>
            <pc:sldMk cId="0" sldId="281"/>
            <ac:picMk id="10" creationId="{473D6B14-E0B0-9728-778B-D9DA22E68CF5}"/>
          </ac:picMkLst>
        </pc:picChg>
      </pc:sldChg>
      <pc:sldChg chg="modSp mod">
        <pc:chgData name="Jay Morris" userId="cf6fc201-bb6f-4687-8d1f-b065d00d3d88" providerId="ADAL" clId="{1A933A91-C286-4A94-8625-587A17860545}" dt="2026-03-24T12:19:05.172" v="720" actId="790"/>
        <pc:sldMkLst>
          <pc:docMk/>
          <pc:sldMk cId="0" sldId="283"/>
        </pc:sldMkLst>
        <pc:spChg chg="mod">
          <ac:chgData name="Jay Morris" userId="cf6fc201-bb6f-4687-8d1f-b065d00d3d88" providerId="ADAL" clId="{1A933A91-C286-4A94-8625-587A17860545}" dt="2026-03-24T12:19:05.172" v="720" actId="790"/>
          <ac:spMkLst>
            <pc:docMk/>
            <pc:sldMk cId="0" sldId="283"/>
            <ac:spMk id="2" creationId="{00000000-0000-0000-0000-000000000000}"/>
          </ac:spMkLst>
        </pc:spChg>
        <pc:spChg chg="mod">
          <ac:chgData name="Jay Morris" userId="cf6fc201-bb6f-4687-8d1f-b065d00d3d88" providerId="ADAL" clId="{1A933A91-C286-4A94-8625-587A17860545}" dt="2026-03-24T12:19:05.172" v="720" actId="790"/>
          <ac:spMkLst>
            <pc:docMk/>
            <pc:sldMk cId="0" sldId="283"/>
            <ac:spMk id="3" creationId="{00000000-0000-0000-0000-000000000000}"/>
          </ac:spMkLst>
        </pc:spChg>
        <pc:spChg chg="mod">
          <ac:chgData name="Jay Morris" userId="cf6fc201-bb6f-4687-8d1f-b065d00d3d88" providerId="ADAL" clId="{1A933A91-C286-4A94-8625-587A17860545}" dt="2026-03-24T12:19:05.172" v="720" actId="790"/>
          <ac:spMkLst>
            <pc:docMk/>
            <pc:sldMk cId="0" sldId="283"/>
            <ac:spMk id="4" creationId="{00000000-0000-0000-0000-000000000000}"/>
          </ac:spMkLst>
        </pc:spChg>
      </pc:sldChg>
      <pc:sldChg chg="modSp mod">
        <pc:chgData name="Jay Morris" userId="cf6fc201-bb6f-4687-8d1f-b065d00d3d88" providerId="ADAL" clId="{1A933A91-C286-4A94-8625-587A17860545}" dt="2026-03-24T12:19:05.172" v="720" actId="790"/>
        <pc:sldMkLst>
          <pc:docMk/>
          <pc:sldMk cId="0" sldId="284"/>
        </pc:sldMkLst>
        <pc:spChg chg="mod">
          <ac:chgData name="Jay Morris" userId="cf6fc201-bb6f-4687-8d1f-b065d00d3d88" providerId="ADAL" clId="{1A933A91-C286-4A94-8625-587A17860545}" dt="2026-03-24T12:19:05.172" v="720" actId="790"/>
          <ac:spMkLst>
            <pc:docMk/>
            <pc:sldMk cId="0" sldId="284"/>
            <ac:spMk id="2" creationId="{00000000-0000-0000-0000-000000000000}"/>
          </ac:spMkLst>
        </pc:spChg>
        <pc:spChg chg="mod">
          <ac:chgData name="Jay Morris" userId="cf6fc201-bb6f-4687-8d1f-b065d00d3d88" providerId="ADAL" clId="{1A933A91-C286-4A94-8625-587A17860545}" dt="2026-03-24T12:19:05.172" v="720" actId="790"/>
          <ac:spMkLst>
            <pc:docMk/>
            <pc:sldMk cId="0" sldId="284"/>
            <ac:spMk id="3" creationId="{00000000-0000-0000-0000-000000000000}"/>
          </ac:spMkLst>
        </pc:spChg>
        <pc:spChg chg="mod">
          <ac:chgData name="Jay Morris" userId="cf6fc201-bb6f-4687-8d1f-b065d00d3d88" providerId="ADAL" clId="{1A933A91-C286-4A94-8625-587A17860545}" dt="2026-03-24T12:19:05.172" v="720" actId="790"/>
          <ac:spMkLst>
            <pc:docMk/>
            <pc:sldMk cId="0" sldId="284"/>
            <ac:spMk id="6" creationId="{00000000-0000-0000-0000-000000000000}"/>
          </ac:spMkLst>
        </pc:spChg>
        <pc:spChg chg="mod">
          <ac:chgData name="Jay Morris" userId="cf6fc201-bb6f-4687-8d1f-b065d00d3d88" providerId="ADAL" clId="{1A933A91-C286-4A94-8625-587A17860545}" dt="2026-03-24T12:19:05.172" v="720" actId="790"/>
          <ac:spMkLst>
            <pc:docMk/>
            <pc:sldMk cId="0" sldId="284"/>
            <ac:spMk id="7" creationId="{00000000-0000-0000-0000-000000000000}"/>
          </ac:spMkLst>
        </pc:spChg>
        <pc:spChg chg="mod">
          <ac:chgData name="Jay Morris" userId="cf6fc201-bb6f-4687-8d1f-b065d00d3d88" providerId="ADAL" clId="{1A933A91-C286-4A94-8625-587A17860545}" dt="2026-03-24T12:19:05.172" v="720" actId="790"/>
          <ac:spMkLst>
            <pc:docMk/>
            <pc:sldMk cId="0" sldId="284"/>
            <ac:spMk id="8" creationId="{00000000-0000-0000-0000-000000000000}"/>
          </ac:spMkLst>
        </pc:spChg>
        <pc:spChg chg="mod">
          <ac:chgData name="Jay Morris" userId="cf6fc201-bb6f-4687-8d1f-b065d00d3d88" providerId="ADAL" clId="{1A933A91-C286-4A94-8625-587A17860545}" dt="2026-03-24T12:19:05.172" v="720" actId="790"/>
          <ac:spMkLst>
            <pc:docMk/>
            <pc:sldMk cId="0" sldId="284"/>
            <ac:spMk id="10" creationId="{00000000-0000-0000-0000-000000000000}"/>
          </ac:spMkLst>
        </pc:spChg>
        <pc:spChg chg="mod">
          <ac:chgData name="Jay Morris" userId="cf6fc201-bb6f-4687-8d1f-b065d00d3d88" providerId="ADAL" clId="{1A933A91-C286-4A94-8625-587A17860545}" dt="2026-03-24T12:19:05.172" v="720" actId="790"/>
          <ac:spMkLst>
            <pc:docMk/>
            <pc:sldMk cId="0" sldId="284"/>
            <ac:spMk id="11" creationId="{00000000-0000-0000-0000-000000000000}"/>
          </ac:spMkLst>
        </pc:spChg>
        <pc:spChg chg="mod">
          <ac:chgData name="Jay Morris" userId="cf6fc201-bb6f-4687-8d1f-b065d00d3d88" providerId="ADAL" clId="{1A933A91-C286-4A94-8625-587A17860545}" dt="2026-03-24T12:19:05.172" v="720" actId="790"/>
          <ac:spMkLst>
            <pc:docMk/>
            <pc:sldMk cId="0" sldId="284"/>
            <ac:spMk id="14" creationId="{00000000-0000-0000-0000-000000000000}"/>
          </ac:spMkLst>
        </pc:spChg>
        <pc:spChg chg="mod">
          <ac:chgData name="Jay Morris" userId="cf6fc201-bb6f-4687-8d1f-b065d00d3d88" providerId="ADAL" clId="{1A933A91-C286-4A94-8625-587A17860545}" dt="2026-03-24T12:19:05.172" v="720" actId="790"/>
          <ac:spMkLst>
            <pc:docMk/>
            <pc:sldMk cId="0" sldId="284"/>
            <ac:spMk id="17" creationId="{8ADC6725-9101-BE9F-5E03-345B79B5FBF1}"/>
          </ac:spMkLst>
        </pc:spChg>
        <pc:graphicFrameChg chg="modGraphic">
          <ac:chgData name="Jay Morris" userId="cf6fc201-bb6f-4687-8d1f-b065d00d3d88" providerId="ADAL" clId="{1A933A91-C286-4A94-8625-587A17860545}" dt="2026-03-24T12:19:05.172" v="720" actId="790"/>
          <ac:graphicFrameMkLst>
            <pc:docMk/>
            <pc:sldMk cId="0" sldId="284"/>
            <ac:graphicFrameMk id="12" creationId="{00000000-0000-0000-0000-000000000000}"/>
          </ac:graphicFrameMkLst>
        </pc:graphicFrameChg>
        <pc:picChg chg="mod">
          <ac:chgData name="Jay Morris" userId="cf6fc201-bb6f-4687-8d1f-b065d00d3d88" providerId="ADAL" clId="{1A933A91-C286-4A94-8625-587A17860545}" dt="2026-03-24T12:03:57.031" v="666" actId="13244"/>
          <ac:picMkLst>
            <pc:docMk/>
            <pc:sldMk cId="0" sldId="284"/>
            <ac:picMk id="16" creationId="{F5327A8A-FB06-10D7-5659-9A2FEE1BF6E5}"/>
          </ac:picMkLst>
        </pc:picChg>
      </pc:sldChg>
      <pc:sldChg chg="modSp mod">
        <pc:chgData name="Jay Morris" userId="cf6fc201-bb6f-4687-8d1f-b065d00d3d88" providerId="ADAL" clId="{1A933A91-C286-4A94-8625-587A17860545}" dt="2026-03-24T12:19:05.172" v="720" actId="790"/>
        <pc:sldMkLst>
          <pc:docMk/>
          <pc:sldMk cId="0" sldId="285"/>
        </pc:sldMkLst>
        <pc:spChg chg="mod">
          <ac:chgData name="Jay Morris" userId="cf6fc201-bb6f-4687-8d1f-b065d00d3d88" providerId="ADAL" clId="{1A933A91-C286-4A94-8625-587A17860545}" dt="2026-03-24T12:19:05.172" v="720" actId="790"/>
          <ac:spMkLst>
            <pc:docMk/>
            <pc:sldMk cId="0" sldId="285"/>
            <ac:spMk id="2" creationId="{00000000-0000-0000-0000-000000000000}"/>
          </ac:spMkLst>
        </pc:spChg>
        <pc:spChg chg="mod">
          <ac:chgData name="Jay Morris" userId="cf6fc201-bb6f-4687-8d1f-b065d00d3d88" providerId="ADAL" clId="{1A933A91-C286-4A94-8625-587A17860545}" dt="2026-03-24T12:19:05.172" v="720" actId="790"/>
          <ac:spMkLst>
            <pc:docMk/>
            <pc:sldMk cId="0" sldId="285"/>
            <ac:spMk id="3" creationId="{00000000-0000-0000-0000-000000000000}"/>
          </ac:spMkLst>
        </pc:spChg>
        <pc:spChg chg="mod">
          <ac:chgData name="Jay Morris" userId="cf6fc201-bb6f-4687-8d1f-b065d00d3d88" providerId="ADAL" clId="{1A933A91-C286-4A94-8625-587A17860545}" dt="2026-03-24T12:19:05.172" v="720" actId="790"/>
          <ac:spMkLst>
            <pc:docMk/>
            <pc:sldMk cId="0" sldId="285"/>
            <ac:spMk id="4" creationId="{00000000-0000-0000-0000-000000000000}"/>
          </ac:spMkLst>
        </pc:spChg>
        <pc:spChg chg="mod">
          <ac:chgData name="Jay Morris" userId="cf6fc201-bb6f-4687-8d1f-b065d00d3d88" providerId="ADAL" clId="{1A933A91-C286-4A94-8625-587A17860545}" dt="2026-03-24T12:19:05.172" v="720" actId="790"/>
          <ac:spMkLst>
            <pc:docMk/>
            <pc:sldMk cId="0" sldId="285"/>
            <ac:spMk id="5" creationId="{00000000-0000-0000-0000-000000000000}"/>
          </ac:spMkLst>
        </pc:spChg>
        <pc:graphicFrameChg chg="mod modGraphic">
          <ac:chgData name="Jay Morris" userId="cf6fc201-bb6f-4687-8d1f-b065d00d3d88" providerId="ADAL" clId="{1A933A91-C286-4A94-8625-587A17860545}" dt="2026-03-24T12:19:05.172" v="720" actId="790"/>
          <ac:graphicFrameMkLst>
            <pc:docMk/>
            <pc:sldMk cId="0" sldId="285"/>
            <ac:graphicFrameMk id="6" creationId="{00000000-0000-0000-0000-000000000000}"/>
          </ac:graphicFrameMkLst>
        </pc:graphicFrameChg>
      </pc:sldChg>
      <pc:sldChg chg="modSp mod">
        <pc:chgData name="Jay Morris" userId="cf6fc201-bb6f-4687-8d1f-b065d00d3d88" providerId="ADAL" clId="{1A933A91-C286-4A94-8625-587A17860545}" dt="2026-03-24T12:19:05.172" v="720" actId="790"/>
        <pc:sldMkLst>
          <pc:docMk/>
          <pc:sldMk cId="0" sldId="286"/>
        </pc:sldMkLst>
        <pc:spChg chg="mod">
          <ac:chgData name="Jay Morris" userId="cf6fc201-bb6f-4687-8d1f-b065d00d3d88" providerId="ADAL" clId="{1A933A91-C286-4A94-8625-587A17860545}" dt="2026-03-24T12:19:05.172" v="720" actId="790"/>
          <ac:spMkLst>
            <pc:docMk/>
            <pc:sldMk cId="0" sldId="286"/>
            <ac:spMk id="2" creationId="{00000000-0000-0000-0000-000000000000}"/>
          </ac:spMkLst>
        </pc:spChg>
        <pc:spChg chg="mod">
          <ac:chgData name="Jay Morris" userId="cf6fc201-bb6f-4687-8d1f-b065d00d3d88" providerId="ADAL" clId="{1A933A91-C286-4A94-8625-587A17860545}" dt="2026-03-24T12:19:05.172" v="720" actId="790"/>
          <ac:spMkLst>
            <pc:docMk/>
            <pc:sldMk cId="0" sldId="286"/>
            <ac:spMk id="3" creationId="{00000000-0000-0000-0000-000000000000}"/>
          </ac:spMkLst>
        </pc:spChg>
        <pc:spChg chg="mod">
          <ac:chgData name="Jay Morris" userId="cf6fc201-bb6f-4687-8d1f-b065d00d3d88" providerId="ADAL" clId="{1A933A91-C286-4A94-8625-587A17860545}" dt="2026-03-24T12:19:05.172" v="720" actId="790"/>
          <ac:spMkLst>
            <pc:docMk/>
            <pc:sldMk cId="0" sldId="286"/>
            <ac:spMk id="4" creationId="{00000000-0000-0000-0000-000000000000}"/>
          </ac:spMkLst>
        </pc:spChg>
      </pc:sldChg>
      <pc:sldChg chg="addSp delSp modSp mod">
        <pc:chgData name="Jay Morris" userId="cf6fc201-bb6f-4687-8d1f-b065d00d3d88" providerId="ADAL" clId="{1A933A91-C286-4A94-8625-587A17860545}" dt="2026-03-24T12:19:05.172" v="720" actId="790"/>
        <pc:sldMkLst>
          <pc:docMk/>
          <pc:sldMk cId="0" sldId="287"/>
        </pc:sldMkLst>
        <pc:spChg chg="mod">
          <ac:chgData name="Jay Morris" userId="cf6fc201-bb6f-4687-8d1f-b065d00d3d88" providerId="ADAL" clId="{1A933A91-C286-4A94-8625-587A17860545}" dt="2026-03-24T12:19:05.172" v="720" actId="790"/>
          <ac:spMkLst>
            <pc:docMk/>
            <pc:sldMk cId="0" sldId="287"/>
            <ac:spMk id="2" creationId="{00000000-0000-0000-0000-000000000000}"/>
          </ac:spMkLst>
        </pc:spChg>
        <pc:picChg chg="add del mod">
          <ac:chgData name="Jay Morris" userId="cf6fc201-bb6f-4687-8d1f-b065d00d3d88" providerId="ADAL" clId="{1A933A91-C286-4A94-8625-587A17860545}" dt="2026-03-23T20:17:26.462" v="458" actId="962"/>
          <ac:picMkLst>
            <pc:docMk/>
            <pc:sldMk cId="0" sldId="287"/>
            <ac:picMk id="7" creationId="{D46B767C-3478-5149-C7E4-B328414DF069}"/>
          </ac:picMkLst>
        </pc:picChg>
      </pc:sldChg>
      <pc:sldChg chg="modSp mod">
        <pc:chgData name="Jay Morris" userId="cf6fc201-bb6f-4687-8d1f-b065d00d3d88" providerId="ADAL" clId="{1A933A91-C286-4A94-8625-587A17860545}" dt="2026-03-24T12:19:05.172" v="720" actId="790"/>
        <pc:sldMkLst>
          <pc:docMk/>
          <pc:sldMk cId="0" sldId="288"/>
        </pc:sldMkLst>
        <pc:spChg chg="mod">
          <ac:chgData name="Jay Morris" userId="cf6fc201-bb6f-4687-8d1f-b065d00d3d88" providerId="ADAL" clId="{1A933A91-C286-4A94-8625-587A17860545}" dt="2026-03-24T12:19:05.172" v="720" actId="790"/>
          <ac:spMkLst>
            <pc:docMk/>
            <pc:sldMk cId="0" sldId="288"/>
            <ac:spMk id="2" creationId="{00000000-0000-0000-0000-000000000000}"/>
          </ac:spMkLst>
        </pc:spChg>
        <pc:spChg chg="mod">
          <ac:chgData name="Jay Morris" userId="cf6fc201-bb6f-4687-8d1f-b065d00d3d88" providerId="ADAL" clId="{1A933A91-C286-4A94-8625-587A17860545}" dt="2026-03-24T12:19:05.172" v="720" actId="790"/>
          <ac:spMkLst>
            <pc:docMk/>
            <pc:sldMk cId="0" sldId="288"/>
            <ac:spMk id="3" creationId="{00000000-0000-0000-0000-000000000000}"/>
          </ac:spMkLst>
        </pc:spChg>
        <pc:spChg chg="mod">
          <ac:chgData name="Jay Morris" userId="cf6fc201-bb6f-4687-8d1f-b065d00d3d88" providerId="ADAL" clId="{1A933A91-C286-4A94-8625-587A17860545}" dt="2026-03-24T12:19:05.172" v="720" actId="790"/>
          <ac:spMkLst>
            <pc:docMk/>
            <pc:sldMk cId="0" sldId="288"/>
            <ac:spMk id="4" creationId="{00000000-0000-0000-0000-000000000000}"/>
          </ac:spMkLst>
        </pc:spChg>
        <pc:spChg chg="mod">
          <ac:chgData name="Jay Morris" userId="cf6fc201-bb6f-4687-8d1f-b065d00d3d88" providerId="ADAL" clId="{1A933A91-C286-4A94-8625-587A17860545}" dt="2026-03-24T12:19:05.172" v="720" actId="790"/>
          <ac:spMkLst>
            <pc:docMk/>
            <pc:sldMk cId="0" sldId="288"/>
            <ac:spMk id="5" creationId="{00000000-0000-0000-0000-000000000000}"/>
          </ac:spMkLst>
        </pc:spChg>
        <pc:spChg chg="mod">
          <ac:chgData name="Jay Morris" userId="cf6fc201-bb6f-4687-8d1f-b065d00d3d88" providerId="ADAL" clId="{1A933A91-C286-4A94-8625-587A17860545}" dt="2026-03-24T12:19:05.172" v="720" actId="790"/>
          <ac:spMkLst>
            <pc:docMk/>
            <pc:sldMk cId="0" sldId="288"/>
            <ac:spMk id="6" creationId="{00000000-0000-0000-0000-000000000000}"/>
          </ac:spMkLst>
        </pc:spChg>
        <pc:spChg chg="mod">
          <ac:chgData name="Jay Morris" userId="cf6fc201-bb6f-4687-8d1f-b065d00d3d88" providerId="ADAL" clId="{1A933A91-C286-4A94-8625-587A17860545}" dt="2026-03-24T12:19:05.172" v="720" actId="790"/>
          <ac:spMkLst>
            <pc:docMk/>
            <pc:sldMk cId="0" sldId="288"/>
            <ac:spMk id="7" creationId="{00000000-0000-0000-0000-000000000000}"/>
          </ac:spMkLst>
        </pc:spChg>
        <pc:spChg chg="mod">
          <ac:chgData name="Jay Morris" userId="cf6fc201-bb6f-4687-8d1f-b065d00d3d88" providerId="ADAL" clId="{1A933A91-C286-4A94-8625-587A17860545}" dt="2026-03-24T12:19:05.172" v="720" actId="790"/>
          <ac:spMkLst>
            <pc:docMk/>
            <pc:sldMk cId="0" sldId="288"/>
            <ac:spMk id="8" creationId="{00000000-0000-0000-0000-000000000000}"/>
          </ac:spMkLst>
        </pc:spChg>
        <pc:spChg chg="mod">
          <ac:chgData name="Jay Morris" userId="cf6fc201-bb6f-4687-8d1f-b065d00d3d88" providerId="ADAL" clId="{1A933A91-C286-4A94-8625-587A17860545}" dt="2026-03-24T12:19:05.172" v="720" actId="790"/>
          <ac:spMkLst>
            <pc:docMk/>
            <pc:sldMk cId="0" sldId="288"/>
            <ac:spMk id="9" creationId="{00000000-0000-0000-0000-000000000000}"/>
          </ac:spMkLst>
        </pc:spChg>
      </pc:sldChg>
      <pc:sldChg chg="modSp mod">
        <pc:chgData name="Jay Morris" userId="cf6fc201-bb6f-4687-8d1f-b065d00d3d88" providerId="ADAL" clId="{1A933A91-C286-4A94-8625-587A17860545}" dt="2026-03-24T12:19:05.172" v="720" actId="790"/>
        <pc:sldMkLst>
          <pc:docMk/>
          <pc:sldMk cId="0" sldId="289"/>
        </pc:sldMkLst>
        <pc:spChg chg="mod">
          <ac:chgData name="Jay Morris" userId="cf6fc201-bb6f-4687-8d1f-b065d00d3d88" providerId="ADAL" clId="{1A933A91-C286-4A94-8625-587A17860545}" dt="2026-03-24T12:19:05.172" v="720" actId="790"/>
          <ac:spMkLst>
            <pc:docMk/>
            <pc:sldMk cId="0" sldId="289"/>
            <ac:spMk id="2" creationId="{00000000-0000-0000-0000-000000000000}"/>
          </ac:spMkLst>
        </pc:spChg>
        <pc:spChg chg="mod">
          <ac:chgData name="Jay Morris" userId="cf6fc201-bb6f-4687-8d1f-b065d00d3d88" providerId="ADAL" clId="{1A933A91-C286-4A94-8625-587A17860545}" dt="2026-03-24T12:19:05.172" v="720" actId="790"/>
          <ac:spMkLst>
            <pc:docMk/>
            <pc:sldMk cId="0" sldId="289"/>
            <ac:spMk id="3" creationId="{00000000-0000-0000-0000-000000000000}"/>
          </ac:spMkLst>
        </pc:spChg>
        <pc:spChg chg="mod">
          <ac:chgData name="Jay Morris" userId="cf6fc201-bb6f-4687-8d1f-b065d00d3d88" providerId="ADAL" clId="{1A933A91-C286-4A94-8625-587A17860545}" dt="2026-03-24T12:19:05.172" v="720" actId="790"/>
          <ac:spMkLst>
            <pc:docMk/>
            <pc:sldMk cId="0" sldId="289"/>
            <ac:spMk id="4" creationId="{00000000-0000-0000-0000-000000000000}"/>
          </ac:spMkLst>
        </pc:spChg>
      </pc:sldChg>
      <pc:sldChg chg="modSp mod">
        <pc:chgData name="Jay Morris" userId="cf6fc201-bb6f-4687-8d1f-b065d00d3d88" providerId="ADAL" clId="{1A933A91-C286-4A94-8625-587A17860545}" dt="2026-03-24T12:19:05.172" v="720" actId="790"/>
        <pc:sldMkLst>
          <pc:docMk/>
          <pc:sldMk cId="0" sldId="290"/>
        </pc:sldMkLst>
        <pc:spChg chg="mod">
          <ac:chgData name="Jay Morris" userId="cf6fc201-bb6f-4687-8d1f-b065d00d3d88" providerId="ADAL" clId="{1A933A91-C286-4A94-8625-587A17860545}" dt="2026-03-24T12:19:05.172" v="720" actId="790"/>
          <ac:spMkLst>
            <pc:docMk/>
            <pc:sldMk cId="0" sldId="290"/>
            <ac:spMk id="2" creationId="{00000000-0000-0000-0000-000000000000}"/>
          </ac:spMkLst>
        </pc:spChg>
        <pc:spChg chg="mod">
          <ac:chgData name="Jay Morris" userId="cf6fc201-bb6f-4687-8d1f-b065d00d3d88" providerId="ADAL" clId="{1A933A91-C286-4A94-8625-587A17860545}" dt="2026-03-24T12:19:05.172" v="720" actId="790"/>
          <ac:spMkLst>
            <pc:docMk/>
            <pc:sldMk cId="0" sldId="290"/>
            <ac:spMk id="3" creationId="{00000000-0000-0000-0000-000000000000}"/>
          </ac:spMkLst>
        </pc:spChg>
        <pc:spChg chg="mod">
          <ac:chgData name="Jay Morris" userId="cf6fc201-bb6f-4687-8d1f-b065d00d3d88" providerId="ADAL" clId="{1A933A91-C286-4A94-8625-587A17860545}" dt="2026-03-24T12:19:05.172" v="720" actId="790"/>
          <ac:spMkLst>
            <pc:docMk/>
            <pc:sldMk cId="0" sldId="290"/>
            <ac:spMk id="4" creationId="{00000000-0000-0000-0000-000000000000}"/>
          </ac:spMkLst>
        </pc:spChg>
      </pc:sldChg>
      <pc:sldChg chg="modSp mod">
        <pc:chgData name="Jay Morris" userId="cf6fc201-bb6f-4687-8d1f-b065d00d3d88" providerId="ADAL" clId="{1A933A91-C286-4A94-8625-587A17860545}" dt="2026-03-24T12:19:05.172" v="720" actId="790"/>
        <pc:sldMkLst>
          <pc:docMk/>
          <pc:sldMk cId="776133309" sldId="291"/>
        </pc:sldMkLst>
        <pc:spChg chg="mod">
          <ac:chgData name="Jay Morris" userId="cf6fc201-bb6f-4687-8d1f-b065d00d3d88" providerId="ADAL" clId="{1A933A91-C286-4A94-8625-587A17860545}" dt="2026-03-24T12:19:05.172" v="720" actId="790"/>
          <ac:spMkLst>
            <pc:docMk/>
            <pc:sldMk cId="776133309" sldId="291"/>
            <ac:spMk id="4" creationId="{262243A8-98CC-298E-1EDE-133F1C9FE21D}"/>
          </ac:spMkLst>
        </pc:spChg>
        <pc:spChg chg="mod">
          <ac:chgData name="Jay Morris" userId="cf6fc201-bb6f-4687-8d1f-b065d00d3d88" providerId="ADAL" clId="{1A933A91-C286-4A94-8625-587A17860545}" dt="2026-03-24T12:19:05.172" v="720" actId="790"/>
          <ac:spMkLst>
            <pc:docMk/>
            <pc:sldMk cId="776133309" sldId="291"/>
            <ac:spMk id="8" creationId="{E4132D12-4D77-62E1-C858-60EA752F5D0D}"/>
          </ac:spMkLst>
        </pc:spChg>
      </pc:sldChg>
      <pc:sldChg chg="addSp modSp mod">
        <pc:chgData name="Jay Morris" userId="cf6fc201-bb6f-4687-8d1f-b065d00d3d88" providerId="ADAL" clId="{1A933A91-C286-4A94-8625-587A17860545}" dt="2026-03-24T12:19:05.172" v="720" actId="790"/>
        <pc:sldMkLst>
          <pc:docMk/>
          <pc:sldMk cId="1436919320" sldId="293"/>
        </pc:sldMkLst>
        <pc:spChg chg="add mod">
          <ac:chgData name="Jay Morris" userId="cf6fc201-bb6f-4687-8d1f-b065d00d3d88" providerId="ADAL" clId="{1A933A91-C286-4A94-8625-587A17860545}" dt="2026-03-23T20:22:22.808" v="571" actId="20577"/>
          <ac:spMkLst>
            <pc:docMk/>
            <pc:sldMk cId="1436919320" sldId="293"/>
            <ac:spMk id="2" creationId="{037618B0-07E0-ABD7-FD5D-9215A295A30C}"/>
          </ac:spMkLst>
        </pc:spChg>
        <pc:spChg chg="mod">
          <ac:chgData name="Jay Morris" userId="cf6fc201-bb6f-4687-8d1f-b065d00d3d88" providerId="ADAL" clId="{1A933A91-C286-4A94-8625-587A17860545}" dt="2026-03-24T12:19:05.172" v="720" actId="790"/>
          <ac:spMkLst>
            <pc:docMk/>
            <pc:sldMk cId="1436919320" sldId="293"/>
            <ac:spMk id="4" creationId="{1B6F67BA-159D-59C6-C3BB-87BB1DD5F858}"/>
          </ac:spMkLst>
        </pc:spChg>
        <pc:spChg chg="add mod">
          <ac:chgData name="Jay Morris" userId="cf6fc201-bb6f-4687-8d1f-b065d00d3d88" providerId="ADAL" clId="{1A933A91-C286-4A94-8625-587A17860545}" dt="2026-03-24T12:19:05.172" v="720" actId="790"/>
          <ac:spMkLst>
            <pc:docMk/>
            <pc:sldMk cId="1436919320" sldId="293"/>
            <ac:spMk id="5" creationId="{40C49BF3-0646-D1D9-E4D2-77C336107899}"/>
          </ac:spMkLst>
        </pc:spChg>
        <pc:picChg chg="mod">
          <ac:chgData name="Jay Morris" userId="cf6fc201-bb6f-4687-8d1f-b065d00d3d88" providerId="ADAL" clId="{1A933A91-C286-4A94-8625-587A17860545}" dt="2026-03-24T12:05:29.738" v="669" actId="13244"/>
          <ac:picMkLst>
            <pc:docMk/>
            <pc:sldMk cId="1436919320" sldId="293"/>
            <ac:picMk id="3" creationId="{38CFD8D4-6AAF-D115-54CF-6B06ECB0E4F7}"/>
          </ac:picMkLst>
        </pc:picChg>
      </pc:sldChg>
      <pc:sldChg chg="addSp modSp mod">
        <pc:chgData name="Jay Morris" userId="cf6fc201-bb6f-4687-8d1f-b065d00d3d88" providerId="ADAL" clId="{1A933A91-C286-4A94-8625-587A17860545}" dt="2026-03-24T12:19:05.172" v="720" actId="790"/>
        <pc:sldMkLst>
          <pc:docMk/>
          <pc:sldMk cId="2334848462" sldId="294"/>
        </pc:sldMkLst>
        <pc:spChg chg="add mod">
          <ac:chgData name="Jay Morris" userId="cf6fc201-bb6f-4687-8d1f-b065d00d3d88" providerId="ADAL" clId="{1A933A91-C286-4A94-8625-587A17860545}" dt="2026-03-24T12:19:05.172" v="720" actId="790"/>
          <ac:spMkLst>
            <pc:docMk/>
            <pc:sldMk cId="2334848462" sldId="294"/>
            <ac:spMk id="2" creationId="{A36E60FB-FB4E-BD94-05FB-6DD9741B8609}"/>
          </ac:spMkLst>
        </pc:spChg>
        <pc:spChg chg="mod">
          <ac:chgData name="Jay Morris" userId="cf6fc201-bb6f-4687-8d1f-b065d00d3d88" providerId="ADAL" clId="{1A933A91-C286-4A94-8625-587A17860545}" dt="2026-03-24T12:19:05.172" v="720" actId="790"/>
          <ac:spMkLst>
            <pc:docMk/>
            <pc:sldMk cId="2334848462" sldId="294"/>
            <ac:spMk id="7" creationId="{FCDDF838-5AAB-50C5-CC5D-D033CCC685D1}"/>
          </ac:spMkLst>
        </pc:spChg>
        <pc:spChg chg="mod">
          <ac:chgData name="Jay Morris" userId="cf6fc201-bb6f-4687-8d1f-b065d00d3d88" providerId="ADAL" clId="{1A933A91-C286-4A94-8625-587A17860545}" dt="2026-03-24T12:19:05.172" v="720" actId="790"/>
          <ac:spMkLst>
            <pc:docMk/>
            <pc:sldMk cId="2334848462" sldId="294"/>
            <ac:spMk id="8" creationId="{81C59BD2-73BF-64FC-425C-917EECFC89D1}"/>
          </ac:spMkLst>
        </pc:spChg>
        <pc:picChg chg="mod">
          <ac:chgData name="Jay Morris" userId="cf6fc201-bb6f-4687-8d1f-b065d00d3d88" providerId="ADAL" clId="{1A933A91-C286-4A94-8625-587A17860545}" dt="2026-03-23T16:57:39.517" v="379" actId="962"/>
          <ac:picMkLst>
            <pc:docMk/>
            <pc:sldMk cId="2334848462" sldId="294"/>
            <ac:picMk id="9" creationId="{306DF61F-6E06-BB68-9872-EC1B1F2B0440}"/>
          </ac:picMkLst>
        </pc:picChg>
        <pc:picChg chg="mod">
          <ac:chgData name="Jay Morris" userId="cf6fc201-bb6f-4687-8d1f-b065d00d3d88" providerId="ADAL" clId="{1A933A91-C286-4A94-8625-587A17860545}" dt="2026-03-24T11:59:40.573" v="659" actId="13244"/>
          <ac:picMkLst>
            <pc:docMk/>
            <pc:sldMk cId="2334848462" sldId="294"/>
            <ac:picMk id="11" creationId="{4012B85B-B0E2-BA3D-F544-7974CB14F3B0}"/>
          </ac:picMkLst>
        </pc:picChg>
      </pc:sldChg>
      <pc:sldChg chg="addSp modSp mod">
        <pc:chgData name="Jay Morris" userId="cf6fc201-bb6f-4687-8d1f-b065d00d3d88" providerId="ADAL" clId="{1A933A91-C286-4A94-8625-587A17860545}" dt="2026-03-24T12:19:05.172" v="720" actId="790"/>
        <pc:sldMkLst>
          <pc:docMk/>
          <pc:sldMk cId="1594216186" sldId="295"/>
        </pc:sldMkLst>
        <pc:spChg chg="add mod">
          <ac:chgData name="Jay Morris" userId="cf6fc201-bb6f-4687-8d1f-b065d00d3d88" providerId="ADAL" clId="{1A933A91-C286-4A94-8625-587A17860545}" dt="2026-03-24T12:19:05.172" v="720" actId="790"/>
          <ac:spMkLst>
            <pc:docMk/>
            <pc:sldMk cId="1594216186" sldId="295"/>
            <ac:spMk id="2" creationId="{02C71ACB-4294-28A0-6C85-AA0D6E2F4A92}"/>
          </ac:spMkLst>
        </pc:spChg>
        <pc:picChg chg="mod">
          <ac:chgData name="Jay Morris" userId="cf6fc201-bb6f-4687-8d1f-b065d00d3d88" providerId="ADAL" clId="{1A933A91-C286-4A94-8625-587A17860545}" dt="2026-03-23T16:52:41.426" v="117" actId="962"/>
          <ac:picMkLst>
            <pc:docMk/>
            <pc:sldMk cId="1594216186" sldId="295"/>
            <ac:picMk id="3" creationId="{F49E66B4-DACC-38DE-6AFF-8DCB1F2E6050}"/>
          </ac:picMkLst>
        </pc:picChg>
      </pc:sldChg>
      <pc:sldChg chg="modSp mod">
        <pc:chgData name="Jay Morris" userId="cf6fc201-bb6f-4687-8d1f-b065d00d3d88" providerId="ADAL" clId="{1A933A91-C286-4A94-8625-587A17860545}" dt="2026-03-24T12:19:05.172" v="720" actId="790"/>
        <pc:sldMkLst>
          <pc:docMk/>
          <pc:sldMk cId="733112271" sldId="296"/>
        </pc:sldMkLst>
        <pc:spChg chg="mod">
          <ac:chgData name="Jay Morris" userId="cf6fc201-bb6f-4687-8d1f-b065d00d3d88" providerId="ADAL" clId="{1A933A91-C286-4A94-8625-587A17860545}" dt="2026-03-24T12:19:05.172" v="720" actId="790"/>
          <ac:spMkLst>
            <pc:docMk/>
            <pc:sldMk cId="733112271" sldId="296"/>
            <ac:spMk id="2" creationId="{00000000-0000-0000-0000-000000000000}"/>
          </ac:spMkLst>
        </pc:spChg>
        <pc:picChg chg="mod">
          <ac:chgData name="Jay Morris" userId="cf6fc201-bb6f-4687-8d1f-b065d00d3d88" providerId="ADAL" clId="{1A933A91-C286-4A94-8625-587A17860545}" dt="2026-03-23T20:17:38.054" v="460" actId="962"/>
          <ac:picMkLst>
            <pc:docMk/>
            <pc:sldMk cId="733112271" sldId="296"/>
            <ac:picMk id="7" creationId="{D46B767C-3478-5149-C7E4-B328414DF0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3675" y="0"/>
            <a:ext cx="4033838" cy="352425"/>
          </a:xfrm>
          <a:prstGeom prst="rect">
            <a:avLst/>
          </a:prstGeom>
        </p:spPr>
        <p:txBody>
          <a:bodyPr vert="horz" lIns="91440" tIns="45720" rIns="91440" bIns="45720" rtlCol="0"/>
          <a:lstStyle>
            <a:lvl1pPr algn="r">
              <a:defRPr sz="1200"/>
            </a:lvl1pPr>
          </a:lstStyle>
          <a:p>
            <a:fld id="{F5B13F6E-DC0C-4E3A-ADBB-F6079B2D2754}" type="datetimeFigureOut">
              <a:rPr lang="en-US" smtClean="0"/>
              <a:t>3/24/2026</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9788"/>
            <a:ext cx="7448550" cy="2765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675"/>
            <a:ext cx="4033838"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3675" y="6670675"/>
            <a:ext cx="4033838" cy="352425"/>
          </a:xfrm>
          <a:prstGeom prst="rect">
            <a:avLst/>
          </a:prstGeom>
        </p:spPr>
        <p:txBody>
          <a:bodyPr vert="horz" lIns="91440" tIns="45720" rIns="91440" bIns="45720" rtlCol="0" anchor="b"/>
          <a:lstStyle>
            <a:lvl1pPr algn="r">
              <a:defRPr sz="1200"/>
            </a:lvl1pPr>
          </a:lstStyle>
          <a:p>
            <a:fld id="{D54A6691-55C8-4770-8DEE-E676CB990DB4}" type="slidenum">
              <a:rPr lang="en-US" smtClean="0"/>
              <a:t>‹#›</a:t>
            </a:fld>
            <a:endParaRPr lang="en-US"/>
          </a:p>
        </p:txBody>
      </p:sp>
    </p:spTree>
    <p:extLst>
      <p:ext uri="{BB962C8B-B14F-4D97-AF65-F5344CB8AC3E}">
        <p14:creationId xmlns:p14="http://schemas.microsoft.com/office/powerpoint/2010/main" val="273605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Resorted and added Disability.</a:t>
            </a:r>
          </a:p>
        </p:txBody>
      </p:sp>
      <p:sp>
        <p:nvSpPr>
          <p:cNvPr id="4" name="Slide Number Placeholder 3"/>
          <p:cNvSpPr>
            <a:spLocks noGrp="1"/>
          </p:cNvSpPr>
          <p:nvPr>
            <p:ph type="sldNum" sz="quarter" idx="5"/>
          </p:nvPr>
        </p:nvSpPr>
        <p:spPr/>
        <p:txBody>
          <a:bodyPr/>
          <a:lstStyle/>
          <a:p>
            <a:fld id="{D54A6691-55C8-4770-8DEE-E676CB990DB4}" type="slidenum">
              <a:rPr lang="en-US" smtClean="0"/>
              <a:t>2</a:t>
            </a:fld>
            <a:endParaRPr lang="en-US"/>
          </a:p>
        </p:txBody>
      </p:sp>
    </p:spTree>
    <p:extLst>
      <p:ext uri="{BB962C8B-B14F-4D97-AF65-F5344CB8AC3E}">
        <p14:creationId xmlns:p14="http://schemas.microsoft.com/office/powerpoint/2010/main" val="80169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Removed, “Go to: Health&gt;Benefits Guider”</a:t>
            </a:r>
          </a:p>
        </p:txBody>
      </p:sp>
      <p:sp>
        <p:nvSpPr>
          <p:cNvPr id="4" name="Slide Number Placeholder 3"/>
          <p:cNvSpPr>
            <a:spLocks noGrp="1"/>
          </p:cNvSpPr>
          <p:nvPr>
            <p:ph type="sldNum" sz="quarter" idx="5"/>
          </p:nvPr>
        </p:nvSpPr>
        <p:spPr/>
        <p:txBody>
          <a:bodyPr/>
          <a:lstStyle/>
          <a:p>
            <a:fld id="{D54A6691-55C8-4770-8DEE-E676CB990DB4}" type="slidenum">
              <a:rPr lang="en-US" smtClean="0"/>
              <a:t>4</a:t>
            </a:fld>
            <a:endParaRPr lang="en-US"/>
          </a:p>
        </p:txBody>
      </p:sp>
    </p:spTree>
    <p:extLst>
      <p:ext uri="{BB962C8B-B14F-4D97-AF65-F5344CB8AC3E}">
        <p14:creationId xmlns:p14="http://schemas.microsoft.com/office/powerpoint/2010/main" val="2080169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4A6691-55C8-4770-8DEE-E676CB990DB4}" type="slidenum">
              <a:rPr lang="en-US" smtClean="0"/>
              <a:t>18</a:t>
            </a:fld>
            <a:endParaRPr lang="en-US"/>
          </a:p>
        </p:txBody>
      </p:sp>
    </p:spTree>
    <p:extLst>
      <p:ext uri="{BB962C8B-B14F-4D97-AF65-F5344CB8AC3E}">
        <p14:creationId xmlns:p14="http://schemas.microsoft.com/office/powerpoint/2010/main" val="374474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4A6691-55C8-4770-8DEE-E676CB990DB4}" type="slidenum">
              <a:rPr lang="en-US" smtClean="0"/>
              <a:t>26</a:t>
            </a:fld>
            <a:endParaRPr lang="en-US"/>
          </a:p>
        </p:txBody>
      </p:sp>
    </p:spTree>
    <p:extLst>
      <p:ext uri="{BB962C8B-B14F-4D97-AF65-F5344CB8AC3E}">
        <p14:creationId xmlns:p14="http://schemas.microsoft.com/office/powerpoint/2010/main" val="192851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C00000"/>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3000" b="0" i="0">
                <a:solidFill>
                  <a:srgbClr val="F1F1F1"/>
                </a:solidFill>
                <a:latin typeface="Palatino Linotype"/>
                <a:cs typeface="Palatino Linotyp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C00000"/>
                </a:solidFill>
                <a:latin typeface="Palatino Linotype"/>
                <a:cs typeface="Palatino Linotype"/>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010"/>
            <a:ext cx="11776773" cy="6851987"/>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C00000"/>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241929" y="592073"/>
            <a:ext cx="5213984" cy="1616075"/>
          </a:xfrm>
          <a:prstGeom prst="rect">
            <a:avLst/>
          </a:prstGeom>
        </p:spPr>
        <p:txBody>
          <a:bodyPr wrap="square" lIns="0" tIns="0" rIns="0" bIns="0">
            <a:spAutoFit/>
          </a:bodyPr>
          <a:lstStyle>
            <a:lvl1pPr>
              <a:defRPr sz="4000" b="1" i="0">
                <a:solidFill>
                  <a:srgbClr val="C00000"/>
                </a:solidFill>
                <a:latin typeface="Palatino Linotype"/>
                <a:cs typeface="Palatino Linotype"/>
              </a:defRPr>
            </a:lvl1pPr>
          </a:lstStyle>
          <a:p>
            <a:endParaRPr/>
          </a:p>
        </p:txBody>
      </p:sp>
      <p:sp>
        <p:nvSpPr>
          <p:cNvPr id="3" name="Holder 3"/>
          <p:cNvSpPr>
            <a:spLocks noGrp="1"/>
          </p:cNvSpPr>
          <p:nvPr>
            <p:ph type="body" idx="1"/>
          </p:nvPr>
        </p:nvSpPr>
        <p:spPr>
          <a:xfrm>
            <a:off x="78739" y="1261364"/>
            <a:ext cx="11205845" cy="4770120"/>
          </a:xfrm>
          <a:prstGeom prst="rect">
            <a:avLst/>
          </a:prstGeom>
        </p:spPr>
        <p:txBody>
          <a:bodyPr wrap="square" lIns="0" tIns="0" rIns="0" bIns="0">
            <a:spAutoFit/>
          </a:bodyPr>
          <a:lstStyle>
            <a:lvl1pPr>
              <a:defRPr sz="3000" b="0" i="0">
                <a:solidFill>
                  <a:srgbClr val="F1F1F1"/>
                </a:solidFill>
                <a:latin typeface="Palatino Linotype"/>
                <a:cs typeface="Palatino Linotype"/>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3/24/2026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emf"/><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hyperlink" Target="http://www.caremark.com/sofrxplan"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hard-snyder.com/uploads/miscellaneous/SOF_FSA_FAQ_v8.19.pdf" TargetMode="Externa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https://dms-media.ccplatform.net/content/download/161201/file/2023FAQsaboutHealthSavingsAccounts.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hyperlink" Target="https://www.gcfcu.org/" TargetMode="External"/><Relationship Id="rId13" Type="http://schemas.openxmlformats.org/officeDocument/2006/relationships/hyperlink" Target="https://www.rapidswaterpark.com/" TargetMode="External"/><Relationship Id="rId3" Type="http://schemas.openxmlformats.org/officeDocument/2006/relationships/hyperlink" Target="http://www.gaboragency.com/" TargetMode="External"/><Relationship Id="rId7" Type="http://schemas.openxmlformats.org/officeDocument/2006/relationships/hyperlink" Target="https://www.bscu.org/" TargetMode="External"/><Relationship Id="rId12" Type="http://schemas.openxmlformats.org/officeDocument/2006/relationships/hyperlink" Target="https://www.browardcenter.org/group/detail/fau" TargetMode="External"/><Relationship Id="rId2" Type="http://schemas.openxmlformats.org/officeDocument/2006/relationships/image" Target="../media/image5.jpg"/><Relationship Id="rId16" Type="http://schemas.openxmlformats.org/officeDocument/2006/relationships/hyperlink" Target="http://www.bdb.org/apartments" TargetMode="External"/><Relationship Id="rId1" Type="http://schemas.openxmlformats.org/officeDocument/2006/relationships/slideLayout" Target="../slideLayouts/slideLayout2.xml"/><Relationship Id="rId6" Type="http://schemas.openxmlformats.org/officeDocument/2006/relationships/hyperlink" Target="https://www.ibmsecu.org/" TargetMode="External"/><Relationship Id="rId11" Type="http://schemas.openxmlformats.org/officeDocument/2006/relationships/hyperlink" Target="http://www.fau.edu/hr/benefits/discounts.php" TargetMode="External"/><Relationship Id="rId5" Type="http://schemas.openxmlformats.org/officeDocument/2006/relationships/hyperlink" Target="http://www.fau.edu/hr/files/PLP_Flyer.pdf" TargetMode="External"/><Relationship Id="rId15" Type="http://schemas.openxmlformats.org/officeDocument/2006/relationships/image" Target="../media/image35.png"/><Relationship Id="rId10" Type="http://schemas.openxmlformats.org/officeDocument/2006/relationships/image" Target="../media/image34.jpg"/><Relationship Id="rId4" Type="http://schemas.openxmlformats.org/officeDocument/2006/relationships/image" Target="../media/image32.png"/><Relationship Id="rId9" Type="http://schemas.openxmlformats.org/officeDocument/2006/relationships/image" Target="../media/image33.jpg"/><Relationship Id="rId14" Type="http://schemas.openxmlformats.org/officeDocument/2006/relationships/hyperlink" Target="https://www.ticketsatwork.com/ticke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ylifevalues.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fau.edu/hr/documents/salary-reduction-agreement.pdf"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www.fau.edu/hr/benefits/retirement-providers/" TargetMode="External"/><Relationship Id="rId4" Type="http://schemas.openxmlformats.org/officeDocument/2006/relationships/hyperlink" Target="https://www.myfloridacfo.com/DeferredComp/"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fau.edu/controllers-office/payroll/documents/2024-biweekly-payroll-and-timekeeping-schedule.pdf"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www.myfloridacfo.com/docs-sf/deferred-compensation-libraries/dc-documents/administrative-documents/contribution-limits.pdf?sfvrsn=21f610e7_27" TargetMode="External"/><Relationship Id="rId5" Type="http://schemas.openxmlformats.org/officeDocument/2006/relationships/hyperlink" Target="mailto:benefits@fau.edu" TargetMode="External"/><Relationship Id="rId4" Type="http://schemas.openxmlformats.org/officeDocument/2006/relationships/hyperlink" Target="https://www.myfloridacfo.com/DeferredComp/"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mailto:benefits@fau.edu"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fau.edu/hr/benefi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mybenefits.myflorida.com/"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peoplefirst.myflorida.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Florida Atlantic University. Your future awaits. College of Medicine Residents Benefits &amp; Retirement Orientation"/>
          <p:cNvSpPr/>
          <p:nvPr/>
        </p:nvSpPr>
        <p:spPr>
          <a:xfrm>
            <a:off x="0" y="0"/>
            <a:ext cx="12191999" cy="685799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dirty="0"/>
          </a:p>
        </p:txBody>
      </p:sp>
      <p:sp>
        <p:nvSpPr>
          <p:cNvPr id="3" name="object 3"/>
          <p:cNvSpPr txBox="1">
            <a:spLocks noGrp="1"/>
          </p:cNvSpPr>
          <p:nvPr>
            <p:ph type="title" idx="4294967295"/>
          </p:nvPr>
        </p:nvSpPr>
        <p:spPr>
          <a:xfrm>
            <a:off x="7814309" y="5092446"/>
            <a:ext cx="3940175" cy="1604010"/>
          </a:xfrm>
          <a:prstGeom prst="rect">
            <a:avLst/>
          </a:prstGeom>
          <a:noFill/>
          <a:ln>
            <a:noFill/>
            <a:prstDash/>
          </a:ln>
          <a:effectLst/>
        </p:spPr>
        <p:txBody>
          <a:bodyPr rot="0" spcFirstLastPara="0" vertOverflow="overflow" horzOverflow="overflow" vert="horz" wrap="square" lIns="0" tIns="12065" rIns="0" bIns="0" numCol="1" spcCol="0" rtlCol="0" fromWordArt="0" anchor="t" anchorCtr="0" forceAA="0" compatLnSpc="1">
            <a:prstTxWarp prst="textNoShape">
              <a:avLst/>
            </a:prstTxWarp>
            <a:spAutoFit/>
          </a:bodyPr>
          <a:lstStyle/>
          <a:p>
            <a:pPr marL="0" marR="5080" lvl="0" indent="0" algn="r" defTabSz="914400" rtl="0" eaLnBrk="1" fontAlgn="auto" latinLnBrk="0" hangingPunct="1">
              <a:lnSpc>
                <a:spcPts val="3190"/>
              </a:lnSpc>
              <a:spcBef>
                <a:spcPts val="95"/>
              </a:spcBef>
              <a:spcAft>
                <a:spcPts val="0"/>
              </a:spcAft>
              <a:buClrTx/>
              <a:buSzTx/>
              <a:buFontTx/>
              <a:buNone/>
              <a:tabLst/>
              <a:defRPr/>
            </a:pPr>
            <a:r>
              <a:rPr kumimoji="0" lang="en-US" sz="2800" b="1" i="0" u="none" strike="noStrike" kern="1200" cap="none" spc="-10" normalizeH="0" baseline="0" noProof="0" dirty="0">
                <a:ln>
                  <a:noFill/>
                </a:ln>
                <a:solidFill>
                  <a:srgbClr val="FFFFFF"/>
                </a:solidFill>
                <a:effectLst/>
                <a:uLnTx/>
                <a:uFillTx/>
                <a:latin typeface="Palatino Linotype"/>
                <a:ea typeface="+mn-ea"/>
                <a:cs typeface="Palatino Linotype"/>
              </a:rPr>
              <a:t>C</a:t>
            </a:r>
            <a:r>
              <a:rPr kumimoji="0" lang="en-US" sz="2250" b="1" i="0" u="none" strike="noStrike" kern="1200" cap="none" spc="-10" normalizeH="0" baseline="0" noProof="0" dirty="0">
                <a:ln>
                  <a:noFill/>
                </a:ln>
                <a:solidFill>
                  <a:srgbClr val="FFFFFF"/>
                </a:solidFill>
                <a:effectLst/>
                <a:uLnTx/>
                <a:uFillTx/>
                <a:latin typeface="Palatino Linotype"/>
                <a:ea typeface="+mn-ea"/>
                <a:cs typeface="Palatino Linotype"/>
              </a:rPr>
              <a:t>OLLEGE </a:t>
            </a:r>
            <a:r>
              <a:rPr kumimoji="0" lang="en-US" sz="2250" b="1" i="0" u="none" strike="noStrike" kern="1200" cap="none" spc="-5" normalizeH="0" baseline="0" noProof="0" dirty="0">
                <a:ln>
                  <a:noFill/>
                </a:ln>
                <a:solidFill>
                  <a:srgbClr val="FFFFFF"/>
                </a:solidFill>
                <a:effectLst/>
                <a:uLnTx/>
                <a:uFillTx/>
                <a:latin typeface="Palatino Linotype"/>
                <a:ea typeface="+mn-ea"/>
                <a:cs typeface="Palatino Linotype"/>
              </a:rPr>
              <a:t>OF</a:t>
            </a:r>
            <a:r>
              <a:rPr kumimoji="0" lang="en-US" sz="2250" b="1" i="0" u="none" strike="noStrike" kern="1200" cap="none" spc="235" normalizeH="0" baseline="0" noProof="0" dirty="0">
                <a:ln>
                  <a:noFill/>
                </a:ln>
                <a:solidFill>
                  <a:srgbClr val="FFFFFF"/>
                </a:solidFill>
                <a:effectLst/>
                <a:uLnTx/>
                <a:uFillTx/>
                <a:latin typeface="Palatino Linotype"/>
                <a:ea typeface="+mn-ea"/>
                <a:cs typeface="Palatino Linotype"/>
              </a:rPr>
              <a:t> </a:t>
            </a:r>
            <a:r>
              <a:rPr kumimoji="0" lang="en-US" sz="2800" b="1" i="0" u="none" strike="noStrike" kern="1200" cap="none" spc="-10" normalizeH="0" baseline="0" noProof="0" dirty="0">
                <a:ln>
                  <a:noFill/>
                </a:ln>
                <a:solidFill>
                  <a:srgbClr val="FFFFFF"/>
                </a:solidFill>
                <a:effectLst/>
                <a:uLnTx/>
                <a:uFillTx/>
                <a:latin typeface="Palatino Linotype"/>
                <a:ea typeface="+mn-ea"/>
                <a:cs typeface="Palatino Linotype"/>
              </a:rPr>
              <a:t>M</a:t>
            </a:r>
            <a:r>
              <a:rPr kumimoji="0" lang="en-US" sz="2250" b="1" i="0" u="none" strike="noStrike" kern="1200" cap="none" spc="-10" normalizeH="0" baseline="0" noProof="0" dirty="0">
                <a:ln>
                  <a:noFill/>
                </a:ln>
                <a:solidFill>
                  <a:srgbClr val="FFFFFF"/>
                </a:solidFill>
                <a:effectLst/>
                <a:uLnTx/>
                <a:uFillTx/>
                <a:latin typeface="Palatino Linotype"/>
                <a:ea typeface="+mn-ea"/>
                <a:cs typeface="Palatino Linotype"/>
              </a:rPr>
              <a:t>EDICINE</a:t>
            </a:r>
            <a:r>
              <a:rPr kumimoji="0" lang="en-US" sz="2250" b="0" i="0" u="none" strike="noStrike" kern="1200" cap="none" spc="0" normalizeH="0" baseline="0" noProof="0" dirty="0">
                <a:ln>
                  <a:noFill/>
                </a:ln>
                <a:solidFill>
                  <a:schemeClr val="tx1"/>
                </a:solidFill>
                <a:effectLst/>
                <a:uLnTx/>
                <a:uFillTx/>
                <a:latin typeface="Palatino Linotype"/>
                <a:ea typeface="+mn-ea"/>
                <a:cs typeface="Palatino Linotype"/>
              </a:rPr>
              <a:t> </a:t>
            </a:r>
            <a:r>
              <a:rPr kumimoji="0" lang="en-US" sz="2800" b="1" i="0" u="none" strike="noStrike" kern="1200" cap="none" spc="-10" normalizeH="0" baseline="0" noProof="0" dirty="0">
                <a:ln>
                  <a:noFill/>
                </a:ln>
                <a:solidFill>
                  <a:srgbClr val="FFFFFF"/>
                </a:solidFill>
                <a:effectLst/>
                <a:uLnTx/>
                <a:uFillTx/>
                <a:latin typeface="Palatino Linotype"/>
                <a:ea typeface="+mn-ea"/>
                <a:cs typeface="Palatino Linotype"/>
              </a:rPr>
              <a:t>R</a:t>
            </a:r>
            <a:r>
              <a:rPr kumimoji="0" lang="en-US" sz="2250" b="1" i="0" u="none" strike="noStrike" kern="1200" cap="none" spc="-5" normalizeH="0" baseline="0" noProof="0" dirty="0">
                <a:ln>
                  <a:noFill/>
                </a:ln>
                <a:solidFill>
                  <a:srgbClr val="FFFFFF"/>
                </a:solidFill>
                <a:effectLst/>
                <a:uLnTx/>
                <a:uFillTx/>
                <a:latin typeface="Palatino Linotype"/>
                <a:ea typeface="+mn-ea"/>
                <a:cs typeface="Palatino Linotype"/>
              </a:rPr>
              <a:t>E</a:t>
            </a:r>
            <a:r>
              <a:rPr kumimoji="0" lang="en-US" sz="2250" b="1" i="0" u="none" strike="noStrike" kern="1200" cap="none" spc="-15" normalizeH="0" baseline="0" noProof="0" dirty="0">
                <a:ln>
                  <a:noFill/>
                </a:ln>
                <a:solidFill>
                  <a:srgbClr val="FFFFFF"/>
                </a:solidFill>
                <a:effectLst/>
                <a:uLnTx/>
                <a:uFillTx/>
                <a:latin typeface="Palatino Linotype"/>
                <a:ea typeface="+mn-ea"/>
                <a:cs typeface="Palatino Linotype"/>
              </a:rPr>
              <a:t>S</a:t>
            </a:r>
            <a:r>
              <a:rPr kumimoji="0" lang="en-US" sz="2250" b="1" i="0" u="none" strike="noStrike" kern="1200" cap="none" spc="-10" normalizeH="0" baseline="0" noProof="0" dirty="0">
                <a:ln>
                  <a:noFill/>
                </a:ln>
                <a:solidFill>
                  <a:srgbClr val="FFFFFF"/>
                </a:solidFill>
                <a:effectLst/>
                <a:uLnTx/>
                <a:uFillTx/>
                <a:latin typeface="Palatino Linotype"/>
                <a:ea typeface="+mn-ea"/>
                <a:cs typeface="Palatino Linotype"/>
              </a:rPr>
              <a:t>IDENTS  </a:t>
            </a:r>
            <a:r>
              <a:rPr kumimoji="0" lang="en-US" sz="2800" b="1" i="0" u="none" strike="noStrike" kern="1200" cap="none" spc="-5" normalizeH="0" baseline="0" noProof="0" dirty="0">
                <a:ln>
                  <a:noFill/>
                </a:ln>
                <a:solidFill>
                  <a:srgbClr val="FFFFFF"/>
                </a:solidFill>
                <a:effectLst/>
                <a:uLnTx/>
                <a:uFillTx/>
                <a:latin typeface="Palatino Linotype"/>
                <a:ea typeface="+mn-ea"/>
                <a:cs typeface="Palatino Linotype"/>
              </a:rPr>
              <a:t>B</a:t>
            </a:r>
            <a:r>
              <a:rPr kumimoji="0" lang="en-US" sz="2250" b="1" i="0" u="none" strike="noStrike" kern="1200" cap="none" spc="-5" normalizeH="0" baseline="0" noProof="0" dirty="0">
                <a:ln>
                  <a:noFill/>
                </a:ln>
                <a:solidFill>
                  <a:srgbClr val="FFFFFF"/>
                </a:solidFill>
                <a:effectLst/>
                <a:uLnTx/>
                <a:uFillTx/>
                <a:latin typeface="Palatino Linotype"/>
                <a:ea typeface="+mn-ea"/>
                <a:cs typeface="Palatino Linotype"/>
              </a:rPr>
              <a:t>ENEFITS </a:t>
            </a:r>
            <a:r>
              <a:rPr kumimoji="0" lang="en-US" sz="2800" b="1" i="0" u="none" strike="noStrike" kern="1200" cap="none" spc="-5" normalizeH="0" baseline="0" noProof="0" dirty="0">
                <a:ln>
                  <a:noFill/>
                </a:ln>
                <a:solidFill>
                  <a:srgbClr val="FFFFFF"/>
                </a:solidFill>
                <a:effectLst/>
                <a:uLnTx/>
                <a:uFillTx/>
                <a:latin typeface="Palatino Linotype"/>
                <a:ea typeface="+mn-ea"/>
                <a:cs typeface="Palatino Linotype"/>
              </a:rPr>
              <a:t>&amp;</a:t>
            </a:r>
            <a:r>
              <a:rPr kumimoji="0" lang="en-US" sz="2800" b="1" i="0" u="none" strike="noStrike" kern="1200" cap="none" spc="50" normalizeH="0" baseline="0" noProof="0" dirty="0">
                <a:ln>
                  <a:noFill/>
                </a:ln>
                <a:solidFill>
                  <a:srgbClr val="FFFFFF"/>
                </a:solidFill>
                <a:effectLst/>
                <a:uLnTx/>
                <a:uFillTx/>
                <a:latin typeface="Palatino Linotype"/>
                <a:ea typeface="+mn-ea"/>
                <a:cs typeface="Palatino Linotype"/>
              </a:rPr>
              <a:t> </a:t>
            </a:r>
            <a:r>
              <a:rPr kumimoji="0" lang="en-US" sz="2800" b="1" i="0" u="none" strike="noStrike" kern="1200" cap="none" spc="-5" normalizeH="0" baseline="0" noProof="0" dirty="0">
                <a:ln>
                  <a:noFill/>
                </a:ln>
                <a:solidFill>
                  <a:srgbClr val="FFFFFF"/>
                </a:solidFill>
                <a:effectLst/>
                <a:uLnTx/>
                <a:uFillTx/>
                <a:latin typeface="Palatino Linotype"/>
                <a:ea typeface="+mn-ea"/>
                <a:cs typeface="Palatino Linotype"/>
              </a:rPr>
              <a:t>R</a:t>
            </a:r>
            <a:r>
              <a:rPr kumimoji="0" lang="en-US" sz="2250" b="1" i="0" u="none" strike="noStrike" kern="1200" cap="none" spc="-5" normalizeH="0" baseline="0" noProof="0" dirty="0">
                <a:ln>
                  <a:noFill/>
                </a:ln>
                <a:solidFill>
                  <a:srgbClr val="FFFFFF"/>
                </a:solidFill>
                <a:effectLst/>
                <a:uLnTx/>
                <a:uFillTx/>
                <a:latin typeface="Palatino Linotype"/>
                <a:ea typeface="+mn-ea"/>
                <a:cs typeface="Palatino Linotype"/>
              </a:rPr>
              <a:t>ETIREMENT</a:t>
            </a:r>
            <a:r>
              <a:rPr kumimoji="0" lang="en-US" sz="2250" b="0" i="0" u="none" strike="noStrike" kern="1200" cap="none" spc="0" normalizeH="0" baseline="0" noProof="0" dirty="0">
                <a:ln>
                  <a:noFill/>
                </a:ln>
                <a:solidFill>
                  <a:schemeClr val="tx1"/>
                </a:solidFill>
                <a:effectLst/>
                <a:uLnTx/>
                <a:uFillTx/>
                <a:latin typeface="Palatino Linotype"/>
                <a:ea typeface="+mn-ea"/>
                <a:cs typeface="Palatino Linotype"/>
              </a:rPr>
              <a:t> </a:t>
            </a:r>
            <a:r>
              <a:rPr kumimoji="0" lang="en-US" sz="2800" b="1" i="0" u="none" strike="noStrike" kern="1200" cap="none" spc="-10" normalizeH="0" baseline="0" noProof="0" dirty="0">
                <a:ln>
                  <a:noFill/>
                </a:ln>
                <a:solidFill>
                  <a:srgbClr val="FFFFFF"/>
                </a:solidFill>
                <a:effectLst/>
                <a:uLnTx/>
                <a:uFillTx/>
                <a:latin typeface="Palatino Linotype"/>
                <a:ea typeface="+mn-ea"/>
                <a:cs typeface="Palatino Linotype"/>
              </a:rPr>
              <a:t>O</a:t>
            </a:r>
            <a:r>
              <a:rPr kumimoji="0" lang="en-US" sz="2250" b="1" i="0" u="none" strike="noStrike" kern="1200" cap="none" spc="-5" normalizeH="0" baseline="0" noProof="0" dirty="0">
                <a:ln>
                  <a:noFill/>
                </a:ln>
                <a:solidFill>
                  <a:srgbClr val="FFFFFF"/>
                </a:solidFill>
                <a:effectLst/>
                <a:uLnTx/>
                <a:uFillTx/>
                <a:latin typeface="Palatino Linotype"/>
                <a:ea typeface="+mn-ea"/>
                <a:cs typeface="Palatino Linotype"/>
              </a:rPr>
              <a:t>RI</a:t>
            </a:r>
            <a:r>
              <a:rPr kumimoji="0" lang="en-US" sz="2250" b="1" i="0" u="none" strike="noStrike" kern="1200" cap="none" spc="-15" normalizeH="0" baseline="0" noProof="0" dirty="0">
                <a:ln>
                  <a:noFill/>
                </a:ln>
                <a:solidFill>
                  <a:srgbClr val="FFFFFF"/>
                </a:solidFill>
                <a:effectLst/>
                <a:uLnTx/>
                <a:uFillTx/>
                <a:latin typeface="Palatino Linotype"/>
                <a:ea typeface="+mn-ea"/>
                <a:cs typeface="Palatino Linotype"/>
              </a:rPr>
              <a:t>E</a:t>
            </a:r>
            <a:r>
              <a:rPr kumimoji="0" lang="en-US" sz="2250" b="1" i="0" u="none" strike="noStrike" kern="1200" cap="none" spc="-5" normalizeH="0" baseline="0" noProof="0" dirty="0">
                <a:ln>
                  <a:noFill/>
                </a:ln>
                <a:solidFill>
                  <a:srgbClr val="FFFFFF"/>
                </a:solidFill>
                <a:effectLst/>
                <a:uLnTx/>
                <a:uFillTx/>
                <a:latin typeface="Palatino Linotype"/>
                <a:ea typeface="+mn-ea"/>
                <a:cs typeface="Palatino Linotype"/>
              </a:rPr>
              <a:t>N</a:t>
            </a:r>
            <a:r>
              <a:rPr kumimoji="0" lang="en-US" sz="2250" b="1" i="0" u="none" strike="noStrike" kern="1200" cap="none" spc="-204" normalizeH="0" baseline="0" noProof="0" dirty="0">
                <a:ln>
                  <a:noFill/>
                </a:ln>
                <a:solidFill>
                  <a:srgbClr val="FFFFFF"/>
                </a:solidFill>
                <a:effectLst/>
                <a:uLnTx/>
                <a:uFillTx/>
                <a:latin typeface="Palatino Linotype"/>
                <a:ea typeface="+mn-ea"/>
                <a:cs typeface="Palatino Linotype"/>
              </a:rPr>
              <a:t>T</a:t>
            </a:r>
            <a:r>
              <a:rPr kumimoji="0" lang="en-US" sz="2250" b="1" i="0" u="none" strike="noStrike" kern="1200" cap="none" spc="-220" normalizeH="0" baseline="0" noProof="0" dirty="0">
                <a:ln>
                  <a:noFill/>
                </a:ln>
                <a:solidFill>
                  <a:srgbClr val="FFFFFF"/>
                </a:solidFill>
                <a:effectLst/>
                <a:uLnTx/>
                <a:uFillTx/>
                <a:latin typeface="Palatino Linotype"/>
                <a:ea typeface="+mn-ea"/>
                <a:cs typeface="Palatino Linotype"/>
              </a:rPr>
              <a:t>A</a:t>
            </a:r>
            <a:r>
              <a:rPr kumimoji="0" lang="en-US" sz="2250" b="1" i="0" u="none" strike="noStrike" kern="1200" cap="none" spc="-5" normalizeH="0" baseline="0" noProof="0" dirty="0">
                <a:ln>
                  <a:noFill/>
                </a:ln>
                <a:solidFill>
                  <a:srgbClr val="FFFFFF"/>
                </a:solidFill>
                <a:effectLst/>
                <a:uLnTx/>
                <a:uFillTx/>
                <a:latin typeface="Palatino Linotype"/>
                <a:ea typeface="+mn-ea"/>
                <a:cs typeface="Palatino Linotype"/>
              </a:rPr>
              <a:t>TI</a:t>
            </a:r>
            <a:r>
              <a:rPr kumimoji="0" lang="en-US" sz="2250" b="1" i="0" u="none" strike="noStrike" kern="1200" cap="none" spc="0" normalizeH="0" baseline="0" noProof="0" dirty="0">
                <a:ln>
                  <a:noFill/>
                </a:ln>
                <a:solidFill>
                  <a:srgbClr val="FFFFFF"/>
                </a:solidFill>
                <a:effectLst/>
                <a:uLnTx/>
                <a:uFillTx/>
                <a:latin typeface="Palatino Linotype"/>
                <a:ea typeface="+mn-ea"/>
                <a:cs typeface="Palatino Linotype"/>
              </a:rPr>
              <a:t>O</a:t>
            </a:r>
            <a:r>
              <a:rPr kumimoji="0" lang="en-US" sz="2250" b="1" i="0" u="none" strike="noStrike" kern="1200" cap="none" spc="-5" normalizeH="0" baseline="0" noProof="0" dirty="0">
                <a:ln>
                  <a:noFill/>
                </a:ln>
                <a:solidFill>
                  <a:srgbClr val="FFFFFF"/>
                </a:solidFill>
                <a:effectLst/>
                <a:uLnTx/>
                <a:uFillTx/>
                <a:latin typeface="Palatino Linotype"/>
                <a:ea typeface="+mn-ea"/>
                <a:cs typeface="Palatino Linotype"/>
              </a:rPr>
              <a:t>N</a:t>
            </a:r>
            <a:endParaRPr kumimoji="0" lang="en-US" sz="2250" b="0" i="0" u="none" strike="noStrike" kern="1200" cap="none" spc="0" normalizeH="0" baseline="0" noProof="0" dirty="0">
              <a:ln>
                <a:noFill/>
              </a:ln>
              <a:solidFill>
                <a:schemeClr val="tx1"/>
              </a:solidFill>
              <a:effectLst/>
              <a:uLnTx/>
              <a:uFillTx/>
              <a:latin typeface="Palatino Linotype"/>
              <a:ea typeface="+mn-ea"/>
              <a:cs typeface="Palatino Linotype"/>
            </a:endParaRPr>
          </a:p>
        </p:txBody>
      </p:sp>
      <p:sp>
        <p:nvSpPr>
          <p:cNvPr id="4" name="object 4" descr="FAU Human Resources"/>
          <p:cNvSpPr/>
          <p:nvPr/>
        </p:nvSpPr>
        <p:spPr>
          <a:xfrm>
            <a:off x="216408" y="5969506"/>
            <a:ext cx="2441448" cy="781810"/>
          </a:xfrm>
          <a:prstGeom prst="rect">
            <a:avLst/>
          </a:prstGeom>
          <a:blipFill>
            <a:blip r:embed="rId3" cstate="print"/>
            <a:stretch>
              <a:fillRect/>
            </a:stretch>
          </a:blipFill>
        </p:spPr>
        <p:txBody>
          <a:bodyPr wrap="square" lIns="0" tIns="0" rIns="0" bIns="0" rtlCol="0"/>
          <a:lstStyle/>
          <a:p>
            <a:endParaRPr lang="en-US" noProof="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85982" cy="775356"/>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820927" y="1048969"/>
            <a:ext cx="4325620" cy="574675"/>
          </a:xfrm>
          <a:prstGeom prst="rect">
            <a:avLst/>
          </a:prstGeom>
        </p:spPr>
        <p:txBody>
          <a:bodyPr vert="horz" wrap="square" lIns="0" tIns="12700" rIns="0" bIns="0" rtlCol="0">
            <a:spAutoFit/>
          </a:bodyPr>
          <a:lstStyle/>
          <a:p>
            <a:pPr marL="12700">
              <a:lnSpc>
                <a:spcPct val="100000"/>
              </a:lnSpc>
              <a:spcBef>
                <a:spcPts val="100"/>
              </a:spcBef>
            </a:pPr>
            <a:r>
              <a:rPr lang="en-US" sz="3600" u="heavy" noProof="0" dirty="0">
                <a:solidFill>
                  <a:srgbClr val="001F5F"/>
                </a:solidFill>
                <a:uFill>
                  <a:solidFill>
                    <a:srgbClr val="001F5F"/>
                  </a:solidFill>
                </a:uFill>
              </a:rPr>
              <a:t>Eligible</a:t>
            </a:r>
            <a:r>
              <a:rPr lang="en-US" sz="3600" u="heavy" spc="-65" noProof="0" dirty="0">
                <a:solidFill>
                  <a:srgbClr val="001F5F"/>
                </a:solidFill>
                <a:uFill>
                  <a:solidFill>
                    <a:srgbClr val="001F5F"/>
                  </a:solidFill>
                </a:uFill>
              </a:rPr>
              <a:t> </a:t>
            </a:r>
            <a:r>
              <a:rPr lang="en-US" sz="3600" u="heavy" spc="-5" noProof="0" dirty="0">
                <a:solidFill>
                  <a:srgbClr val="001F5F"/>
                </a:solidFill>
                <a:uFill>
                  <a:solidFill>
                    <a:srgbClr val="001F5F"/>
                  </a:solidFill>
                </a:uFill>
              </a:rPr>
              <a:t>Dependents</a:t>
            </a:r>
            <a:endParaRPr lang="en-US" sz="3600" noProof="0" dirty="0"/>
          </a:p>
        </p:txBody>
      </p:sp>
      <p:sp>
        <p:nvSpPr>
          <p:cNvPr id="4" name="object 4"/>
          <p:cNvSpPr txBox="1"/>
          <p:nvPr/>
        </p:nvSpPr>
        <p:spPr>
          <a:xfrm>
            <a:off x="861466" y="1569409"/>
            <a:ext cx="10257155" cy="2967355"/>
          </a:xfrm>
          <a:prstGeom prst="rect">
            <a:avLst/>
          </a:prstGeom>
        </p:spPr>
        <p:txBody>
          <a:bodyPr vert="horz" wrap="square" lIns="0" tIns="95250" rIns="0" bIns="0" rtlCol="0">
            <a:spAutoFit/>
          </a:bodyPr>
          <a:lstStyle/>
          <a:p>
            <a:pPr marL="241300" indent="-228600">
              <a:lnSpc>
                <a:spcPct val="100000"/>
              </a:lnSpc>
              <a:spcBef>
                <a:spcPts val="750"/>
              </a:spcBef>
              <a:buClr>
                <a:srgbClr val="C00000"/>
              </a:buClr>
              <a:buFont typeface="Wingdings"/>
              <a:buChar char=""/>
              <a:tabLst>
                <a:tab pos="241300" algn="l"/>
              </a:tabLst>
            </a:pPr>
            <a:r>
              <a:rPr lang="en-US" sz="3000" spc="-5" noProof="0" dirty="0">
                <a:solidFill>
                  <a:srgbClr val="001F5F"/>
                </a:solidFill>
                <a:latin typeface="Palatino Linotype"/>
                <a:cs typeface="Palatino Linotype"/>
              </a:rPr>
              <a:t>Spouse </a:t>
            </a:r>
            <a:r>
              <a:rPr lang="en-US" sz="3000" noProof="0" dirty="0">
                <a:solidFill>
                  <a:srgbClr val="001F5F"/>
                </a:solidFill>
                <a:latin typeface="Palatino Linotype"/>
                <a:cs typeface="Palatino Linotype"/>
              </a:rPr>
              <a:t>(Legally</a:t>
            </a:r>
            <a:r>
              <a:rPr lang="en-US" sz="3000" spc="-5" noProof="0" dirty="0">
                <a:solidFill>
                  <a:srgbClr val="001F5F"/>
                </a:solidFill>
                <a:latin typeface="Palatino Linotype"/>
                <a:cs typeface="Palatino Linotype"/>
              </a:rPr>
              <a:t> Married)</a:t>
            </a:r>
            <a:endParaRPr lang="en-US" sz="3000" noProof="0" dirty="0">
              <a:latin typeface="Palatino Linotype"/>
              <a:cs typeface="Palatino Linotype"/>
            </a:endParaRPr>
          </a:p>
          <a:p>
            <a:pPr marL="241300" indent="-228600">
              <a:lnSpc>
                <a:spcPct val="100000"/>
              </a:lnSpc>
              <a:spcBef>
                <a:spcPts val="655"/>
              </a:spcBef>
              <a:buClr>
                <a:srgbClr val="C00000"/>
              </a:buClr>
              <a:buFont typeface="Wingdings"/>
              <a:buChar char=""/>
              <a:tabLst>
                <a:tab pos="241300" algn="l"/>
              </a:tabLst>
            </a:pPr>
            <a:r>
              <a:rPr lang="en-US" sz="3000" noProof="0" dirty="0">
                <a:solidFill>
                  <a:srgbClr val="001F5F"/>
                </a:solidFill>
                <a:latin typeface="Palatino Linotype"/>
                <a:cs typeface="Palatino Linotype"/>
              </a:rPr>
              <a:t>Children (up to age</a:t>
            </a:r>
            <a:r>
              <a:rPr lang="en-US" sz="3000" spc="-25" noProof="0" dirty="0">
                <a:solidFill>
                  <a:srgbClr val="001F5F"/>
                </a:solidFill>
                <a:latin typeface="Palatino Linotype"/>
                <a:cs typeface="Palatino Linotype"/>
              </a:rPr>
              <a:t> </a:t>
            </a:r>
            <a:r>
              <a:rPr lang="en-US" sz="3000" noProof="0" dirty="0">
                <a:solidFill>
                  <a:srgbClr val="001F5F"/>
                </a:solidFill>
                <a:latin typeface="Palatino Linotype"/>
                <a:cs typeface="Palatino Linotype"/>
              </a:rPr>
              <a:t>26)</a:t>
            </a:r>
            <a:endParaRPr lang="en-US" sz="3000" noProof="0" dirty="0">
              <a:latin typeface="Palatino Linotype"/>
              <a:cs typeface="Palatino Linotype"/>
            </a:endParaRPr>
          </a:p>
          <a:p>
            <a:pPr marL="698500" lvl="1" indent="-229870">
              <a:lnSpc>
                <a:spcPct val="100000"/>
              </a:lnSpc>
              <a:spcBef>
                <a:spcPts val="2620"/>
              </a:spcBef>
              <a:buClr>
                <a:srgbClr val="C00000"/>
              </a:buClr>
              <a:buFont typeface="Wingdings"/>
              <a:buChar char=""/>
              <a:tabLst>
                <a:tab pos="699135" algn="l"/>
              </a:tabLst>
            </a:pPr>
            <a:r>
              <a:rPr lang="en-US" sz="2000" noProof="0" dirty="0">
                <a:solidFill>
                  <a:srgbClr val="001F5F"/>
                </a:solidFill>
                <a:latin typeface="Palatino Linotype"/>
                <a:cs typeface="Palatino Linotype"/>
              </a:rPr>
              <a:t>May </a:t>
            </a:r>
            <a:r>
              <a:rPr lang="en-US" sz="2000" spc="-5" noProof="0" dirty="0">
                <a:solidFill>
                  <a:srgbClr val="001F5F"/>
                </a:solidFill>
                <a:latin typeface="Palatino Linotype"/>
                <a:cs typeface="Palatino Linotype"/>
              </a:rPr>
              <a:t>be </a:t>
            </a:r>
            <a:r>
              <a:rPr lang="en-US" sz="2000" noProof="0" dirty="0">
                <a:solidFill>
                  <a:srgbClr val="001F5F"/>
                </a:solidFill>
                <a:latin typeface="Palatino Linotype"/>
                <a:cs typeface="Palatino Linotype"/>
              </a:rPr>
              <a:t>eligible </a:t>
            </a:r>
            <a:r>
              <a:rPr lang="en-US" sz="2000" spc="-5" noProof="0" dirty="0">
                <a:solidFill>
                  <a:srgbClr val="001F5F"/>
                </a:solidFill>
                <a:latin typeface="Palatino Linotype"/>
                <a:cs typeface="Palatino Linotype"/>
              </a:rPr>
              <a:t>until </a:t>
            </a:r>
            <a:r>
              <a:rPr lang="en-US" sz="2000" noProof="0" dirty="0">
                <a:solidFill>
                  <a:srgbClr val="001F5F"/>
                </a:solidFill>
                <a:latin typeface="Palatino Linotype"/>
                <a:cs typeface="Palatino Linotype"/>
              </a:rPr>
              <a:t>age 30 if </a:t>
            </a:r>
            <a:r>
              <a:rPr lang="en-US" sz="2000" spc="-5" noProof="0" dirty="0">
                <a:solidFill>
                  <a:srgbClr val="001F5F"/>
                </a:solidFill>
                <a:latin typeface="Palatino Linotype"/>
                <a:cs typeface="Palatino Linotype"/>
              </a:rPr>
              <a:t>they </a:t>
            </a:r>
            <a:r>
              <a:rPr lang="en-US" sz="2000" noProof="0" dirty="0">
                <a:solidFill>
                  <a:srgbClr val="001F5F"/>
                </a:solidFill>
                <a:latin typeface="Palatino Linotype"/>
                <a:cs typeface="Palatino Linotype"/>
              </a:rPr>
              <a:t>meet certain</a:t>
            </a:r>
            <a:r>
              <a:rPr lang="en-US" sz="2000" spc="-55" noProof="0" dirty="0">
                <a:solidFill>
                  <a:srgbClr val="001F5F"/>
                </a:solidFill>
                <a:latin typeface="Palatino Linotype"/>
                <a:cs typeface="Palatino Linotype"/>
              </a:rPr>
              <a:t> </a:t>
            </a:r>
            <a:r>
              <a:rPr lang="en-US" sz="2000" noProof="0" dirty="0">
                <a:solidFill>
                  <a:srgbClr val="001F5F"/>
                </a:solidFill>
                <a:latin typeface="Palatino Linotype"/>
                <a:cs typeface="Palatino Linotype"/>
              </a:rPr>
              <a:t>criteria:</a:t>
            </a:r>
            <a:endParaRPr lang="en-US" sz="2000" noProof="0" dirty="0">
              <a:latin typeface="Palatino Linotype"/>
              <a:cs typeface="Palatino Linotype"/>
            </a:endParaRPr>
          </a:p>
          <a:p>
            <a:pPr marL="1155700" marR="5080" lvl="2" indent="-228600">
              <a:lnSpc>
                <a:spcPct val="90000"/>
              </a:lnSpc>
              <a:spcBef>
                <a:spcPts val="500"/>
              </a:spcBef>
              <a:buClr>
                <a:srgbClr val="C00000"/>
              </a:buClr>
              <a:buFont typeface="Wingdings"/>
              <a:buChar char=""/>
              <a:tabLst>
                <a:tab pos="1156335" algn="l"/>
              </a:tabLst>
            </a:pPr>
            <a:r>
              <a:rPr lang="en-US" sz="2000" noProof="0" dirty="0">
                <a:solidFill>
                  <a:srgbClr val="001F5F"/>
                </a:solidFill>
                <a:latin typeface="Palatino Linotype"/>
                <a:cs typeface="Palatino Linotype"/>
              </a:rPr>
              <a:t>Unmarried, no dependents of </a:t>
            </a:r>
            <a:r>
              <a:rPr lang="en-US" sz="2000" spc="-5" noProof="0" dirty="0">
                <a:solidFill>
                  <a:srgbClr val="001F5F"/>
                </a:solidFill>
                <a:latin typeface="Palatino Linotype"/>
                <a:cs typeface="Palatino Linotype"/>
              </a:rPr>
              <a:t>their own, </a:t>
            </a:r>
            <a:r>
              <a:rPr lang="en-US" sz="2000" noProof="0" dirty="0">
                <a:solidFill>
                  <a:srgbClr val="001F5F"/>
                </a:solidFill>
                <a:latin typeface="Palatino Linotype"/>
                <a:cs typeface="Palatino Linotype"/>
              </a:rPr>
              <a:t>dependent on </a:t>
            </a:r>
            <a:r>
              <a:rPr lang="en-US" sz="2000" spc="-10" noProof="0" dirty="0">
                <a:solidFill>
                  <a:srgbClr val="001F5F"/>
                </a:solidFill>
                <a:latin typeface="Palatino Linotype"/>
                <a:cs typeface="Palatino Linotype"/>
              </a:rPr>
              <a:t>you </a:t>
            </a:r>
            <a:r>
              <a:rPr lang="en-US" sz="2000" noProof="0" dirty="0">
                <a:solidFill>
                  <a:srgbClr val="001F5F"/>
                </a:solidFill>
                <a:latin typeface="Palatino Linotype"/>
                <a:cs typeface="Palatino Linotype"/>
              </a:rPr>
              <a:t>for </a:t>
            </a:r>
            <a:r>
              <a:rPr lang="en-US" sz="2000" spc="-5" noProof="0" dirty="0">
                <a:solidFill>
                  <a:srgbClr val="001F5F"/>
                </a:solidFill>
                <a:latin typeface="Palatino Linotype"/>
                <a:cs typeface="Palatino Linotype"/>
              </a:rPr>
              <a:t>financial </a:t>
            </a:r>
            <a:r>
              <a:rPr lang="en-US" sz="2000" noProof="0" dirty="0">
                <a:solidFill>
                  <a:srgbClr val="001F5F"/>
                </a:solidFill>
                <a:latin typeface="Palatino Linotype"/>
                <a:cs typeface="Palatino Linotype"/>
              </a:rPr>
              <a:t>support,  </a:t>
            </a:r>
            <a:r>
              <a:rPr lang="en-US" sz="2000" spc="-10" noProof="0" dirty="0">
                <a:solidFill>
                  <a:srgbClr val="001F5F"/>
                </a:solidFill>
                <a:latin typeface="Palatino Linotype"/>
                <a:cs typeface="Palatino Linotype"/>
              </a:rPr>
              <a:t>live </a:t>
            </a:r>
            <a:r>
              <a:rPr lang="en-US" sz="2000" noProof="0" dirty="0">
                <a:solidFill>
                  <a:srgbClr val="001F5F"/>
                </a:solidFill>
                <a:latin typeface="Palatino Linotype"/>
                <a:cs typeface="Palatino Linotype"/>
              </a:rPr>
              <a:t>in Florida or attend school </a:t>
            </a:r>
            <a:r>
              <a:rPr lang="en-US" sz="2000" spc="-5" noProof="0" dirty="0">
                <a:solidFill>
                  <a:srgbClr val="001F5F"/>
                </a:solidFill>
                <a:latin typeface="Palatino Linotype"/>
                <a:cs typeface="Palatino Linotype"/>
              </a:rPr>
              <a:t>in another </a:t>
            </a:r>
            <a:r>
              <a:rPr lang="en-US" sz="2000" noProof="0" dirty="0">
                <a:solidFill>
                  <a:srgbClr val="001F5F"/>
                </a:solidFill>
                <a:latin typeface="Palatino Linotype"/>
                <a:cs typeface="Palatino Linotype"/>
              </a:rPr>
              <a:t>state, and </a:t>
            </a:r>
            <a:r>
              <a:rPr lang="en-US" sz="2000" spc="-10" noProof="0" dirty="0">
                <a:solidFill>
                  <a:srgbClr val="001F5F"/>
                </a:solidFill>
                <a:latin typeface="Palatino Linotype"/>
                <a:cs typeface="Palatino Linotype"/>
              </a:rPr>
              <a:t>have </a:t>
            </a:r>
            <a:r>
              <a:rPr lang="en-US" sz="2000" spc="-5" noProof="0" dirty="0">
                <a:solidFill>
                  <a:srgbClr val="001F5F"/>
                </a:solidFill>
                <a:latin typeface="Palatino Linotype"/>
                <a:cs typeface="Palatino Linotype"/>
              </a:rPr>
              <a:t>no other health  </a:t>
            </a:r>
            <a:r>
              <a:rPr lang="en-US" sz="2000" noProof="0" dirty="0">
                <a:solidFill>
                  <a:srgbClr val="001F5F"/>
                </a:solidFill>
                <a:latin typeface="Palatino Linotype"/>
                <a:cs typeface="Palatino Linotype"/>
              </a:rPr>
              <a:t>insurance</a:t>
            </a:r>
            <a:endParaRPr lang="en-US" sz="2000" noProof="0" dirty="0">
              <a:latin typeface="Palatino Linotype"/>
              <a:cs typeface="Palatino Linotype"/>
            </a:endParaRPr>
          </a:p>
          <a:p>
            <a:pPr marL="698500" lvl="1" indent="-229870">
              <a:lnSpc>
                <a:spcPct val="100000"/>
              </a:lnSpc>
              <a:spcBef>
                <a:spcPts val="254"/>
              </a:spcBef>
              <a:buClr>
                <a:srgbClr val="C00000"/>
              </a:buClr>
              <a:buFont typeface="Wingdings"/>
              <a:buChar char=""/>
              <a:tabLst>
                <a:tab pos="699135" algn="l"/>
              </a:tabLst>
            </a:pPr>
            <a:r>
              <a:rPr lang="en-US" sz="2000" noProof="0" dirty="0">
                <a:solidFill>
                  <a:srgbClr val="001F5F"/>
                </a:solidFill>
                <a:latin typeface="Palatino Linotype"/>
                <a:cs typeface="Palatino Linotype"/>
              </a:rPr>
              <a:t>Children with disabilities may </a:t>
            </a:r>
            <a:r>
              <a:rPr lang="en-US" sz="2000" spc="-5" noProof="0" dirty="0">
                <a:solidFill>
                  <a:srgbClr val="001F5F"/>
                </a:solidFill>
                <a:latin typeface="Palatino Linotype"/>
                <a:cs typeface="Palatino Linotype"/>
              </a:rPr>
              <a:t>be covered </a:t>
            </a:r>
            <a:r>
              <a:rPr lang="en-US" sz="2000" noProof="0" dirty="0">
                <a:solidFill>
                  <a:srgbClr val="001F5F"/>
                </a:solidFill>
                <a:latin typeface="Palatino Linotype"/>
                <a:cs typeface="Palatino Linotype"/>
              </a:rPr>
              <a:t>after age limit if </a:t>
            </a:r>
            <a:r>
              <a:rPr lang="en-US" sz="2000" spc="-5" noProof="0" dirty="0">
                <a:solidFill>
                  <a:srgbClr val="001F5F"/>
                </a:solidFill>
                <a:latin typeface="Palatino Linotype"/>
                <a:cs typeface="Palatino Linotype"/>
              </a:rPr>
              <a:t>they </a:t>
            </a:r>
            <a:r>
              <a:rPr lang="en-US" sz="2000" noProof="0" dirty="0">
                <a:solidFill>
                  <a:srgbClr val="001F5F"/>
                </a:solidFill>
                <a:latin typeface="Palatino Linotype"/>
                <a:cs typeface="Palatino Linotype"/>
              </a:rPr>
              <a:t>meet certain</a:t>
            </a:r>
            <a:r>
              <a:rPr lang="en-US" sz="2000" spc="-100" noProof="0" dirty="0">
                <a:solidFill>
                  <a:srgbClr val="001F5F"/>
                </a:solidFill>
                <a:latin typeface="Palatino Linotype"/>
                <a:cs typeface="Palatino Linotype"/>
              </a:rPr>
              <a:t> </a:t>
            </a:r>
            <a:r>
              <a:rPr lang="en-US" sz="2000" noProof="0" dirty="0">
                <a:solidFill>
                  <a:srgbClr val="001F5F"/>
                </a:solidFill>
                <a:latin typeface="Palatino Linotype"/>
                <a:cs typeface="Palatino Linotype"/>
              </a:rPr>
              <a:t>criteria</a:t>
            </a:r>
            <a:endParaRPr lang="en-US" sz="2000" noProof="0" dirty="0">
              <a:latin typeface="Palatino Linotype"/>
              <a:cs typeface="Palatino Linotype"/>
            </a:endParaRPr>
          </a:p>
        </p:txBody>
      </p:sp>
      <p:sp>
        <p:nvSpPr>
          <p:cNvPr id="6" name="object 6" descr="A glossy blue circular icon with a black exclamation mark in the center."/>
          <p:cNvSpPr/>
          <p:nvPr/>
        </p:nvSpPr>
        <p:spPr>
          <a:xfrm>
            <a:off x="0" y="4913282"/>
            <a:ext cx="1248269" cy="1312257"/>
          </a:xfrm>
          <a:prstGeom prst="rect">
            <a:avLst/>
          </a:prstGeom>
          <a:blipFill>
            <a:blip r:embed="rId3" cstate="print"/>
            <a:stretch>
              <a:fillRect/>
            </a:stretch>
          </a:blipFill>
        </p:spPr>
        <p:txBody>
          <a:bodyPr wrap="square" lIns="0" tIns="0" rIns="0" bIns="0" rtlCol="0"/>
          <a:lstStyle/>
          <a:p>
            <a:endParaRPr lang="en-US" noProof="0" dirty="0"/>
          </a:p>
        </p:txBody>
      </p:sp>
      <p:sp>
        <p:nvSpPr>
          <p:cNvPr id="5" name="object 5"/>
          <p:cNvSpPr txBox="1"/>
          <p:nvPr/>
        </p:nvSpPr>
        <p:spPr>
          <a:xfrm>
            <a:off x="1454658" y="4921707"/>
            <a:ext cx="9607550" cy="953769"/>
          </a:xfrm>
          <a:prstGeom prst="rect">
            <a:avLst/>
          </a:prstGeom>
        </p:spPr>
        <p:txBody>
          <a:bodyPr vert="horz" wrap="square" lIns="0" tIns="67945" rIns="0" bIns="0" rtlCol="0">
            <a:spAutoFit/>
          </a:bodyPr>
          <a:lstStyle/>
          <a:p>
            <a:pPr marL="2506980" marR="5080" indent="-2494915">
              <a:lnSpc>
                <a:spcPts val="3460"/>
              </a:lnSpc>
              <a:spcBef>
                <a:spcPts val="535"/>
              </a:spcBef>
            </a:pPr>
            <a:r>
              <a:rPr lang="en-US" sz="3200" b="1" u="heavy" spc="-5" noProof="0" dirty="0">
                <a:solidFill>
                  <a:srgbClr val="C00000"/>
                </a:solidFill>
                <a:uFill>
                  <a:solidFill>
                    <a:srgbClr val="C00000"/>
                  </a:solidFill>
                </a:uFill>
                <a:latin typeface="Palatino Linotype"/>
                <a:cs typeface="Palatino Linotype"/>
              </a:rPr>
              <a:t>Dependent </a:t>
            </a:r>
            <a:r>
              <a:rPr lang="en-US" sz="3200" b="1" u="heavy" noProof="0" dirty="0">
                <a:solidFill>
                  <a:srgbClr val="C00000"/>
                </a:solidFill>
                <a:uFill>
                  <a:solidFill>
                    <a:srgbClr val="C00000"/>
                  </a:solidFill>
                </a:uFill>
                <a:latin typeface="Palatino Linotype"/>
                <a:cs typeface="Palatino Linotype"/>
              </a:rPr>
              <a:t>eligibility verification documentation</a:t>
            </a:r>
            <a:r>
              <a:rPr lang="en-US" sz="3200" b="1" u="heavy" spc="-210" noProof="0" dirty="0">
                <a:solidFill>
                  <a:srgbClr val="C00000"/>
                </a:solidFill>
                <a:uFill>
                  <a:solidFill>
                    <a:srgbClr val="C00000"/>
                  </a:solidFill>
                </a:uFill>
                <a:latin typeface="Palatino Linotype"/>
                <a:cs typeface="Palatino Linotype"/>
              </a:rPr>
              <a:t> </a:t>
            </a:r>
            <a:r>
              <a:rPr lang="en-US" sz="3200" b="1" u="heavy" spc="-5" noProof="0" dirty="0">
                <a:solidFill>
                  <a:srgbClr val="C00000"/>
                </a:solidFill>
                <a:uFill>
                  <a:solidFill>
                    <a:srgbClr val="C00000"/>
                  </a:solidFill>
                </a:uFill>
                <a:latin typeface="Palatino Linotype"/>
                <a:cs typeface="Palatino Linotype"/>
              </a:rPr>
              <a:t>is </a:t>
            </a:r>
            <a:r>
              <a:rPr lang="en-US" sz="3200" b="1" spc="-5" noProof="0" dirty="0">
                <a:solidFill>
                  <a:srgbClr val="C00000"/>
                </a:solidFill>
                <a:latin typeface="Palatino Linotype"/>
                <a:cs typeface="Palatino Linotype"/>
              </a:rPr>
              <a:t> </a:t>
            </a:r>
            <a:r>
              <a:rPr lang="en-US" sz="3200" b="1" u="heavy" noProof="0" dirty="0">
                <a:solidFill>
                  <a:srgbClr val="C00000"/>
                </a:solidFill>
                <a:uFill>
                  <a:solidFill>
                    <a:srgbClr val="C00000"/>
                  </a:solidFill>
                </a:uFill>
                <a:latin typeface="Palatino Linotype"/>
                <a:cs typeface="Palatino Linotype"/>
              </a:rPr>
              <a:t>required by </a:t>
            </a:r>
            <a:r>
              <a:rPr lang="en-US" sz="3200" b="1" u="heavy" spc="-5" noProof="0" dirty="0">
                <a:solidFill>
                  <a:srgbClr val="C00000"/>
                </a:solidFill>
                <a:uFill>
                  <a:solidFill>
                    <a:srgbClr val="C00000"/>
                  </a:solidFill>
                </a:uFill>
                <a:latin typeface="Palatino Linotype"/>
                <a:cs typeface="Palatino Linotype"/>
              </a:rPr>
              <a:t>People</a:t>
            </a:r>
            <a:r>
              <a:rPr lang="en-US" sz="3200" b="1" u="heavy" spc="-60" noProof="0" dirty="0">
                <a:solidFill>
                  <a:srgbClr val="C00000"/>
                </a:solidFill>
                <a:uFill>
                  <a:solidFill>
                    <a:srgbClr val="C00000"/>
                  </a:solidFill>
                </a:uFill>
                <a:latin typeface="Palatino Linotype"/>
                <a:cs typeface="Palatino Linotype"/>
              </a:rPr>
              <a:t> </a:t>
            </a:r>
            <a:r>
              <a:rPr lang="en-US" sz="3200" b="1" u="heavy" noProof="0" dirty="0">
                <a:solidFill>
                  <a:srgbClr val="C00000"/>
                </a:solidFill>
                <a:uFill>
                  <a:solidFill>
                    <a:srgbClr val="C00000"/>
                  </a:solidFill>
                </a:uFill>
                <a:latin typeface="Palatino Linotype"/>
                <a:cs typeface="Palatino Linotype"/>
              </a:rPr>
              <a:t>First!</a:t>
            </a:r>
            <a:endParaRPr lang="en-US" sz="3200" noProof="0" dirty="0">
              <a:latin typeface="Palatino Linotype"/>
              <a:cs typeface="Palatino Linotyp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010"/>
            <a:ext cx="11776773" cy="6851987"/>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4833365" y="261619"/>
            <a:ext cx="4015740" cy="635000"/>
          </a:xfrm>
          <a:prstGeom prst="rect">
            <a:avLst/>
          </a:prstGeom>
        </p:spPr>
        <p:txBody>
          <a:bodyPr vert="horz" wrap="square" lIns="0" tIns="12065" rIns="0" bIns="0" rtlCol="0">
            <a:spAutoFit/>
          </a:bodyPr>
          <a:lstStyle/>
          <a:p>
            <a:pPr marL="12700">
              <a:lnSpc>
                <a:spcPct val="100000"/>
              </a:lnSpc>
              <a:spcBef>
                <a:spcPts val="95"/>
              </a:spcBef>
            </a:pPr>
            <a:r>
              <a:rPr lang="en-US" u="heavy" spc="-10" noProof="0" dirty="0">
                <a:uFill>
                  <a:solidFill>
                    <a:srgbClr val="C00000"/>
                  </a:solidFill>
                </a:uFill>
              </a:rPr>
              <a:t>Health</a:t>
            </a:r>
            <a:r>
              <a:rPr lang="en-US" u="heavy" spc="-30" noProof="0" dirty="0">
                <a:uFill>
                  <a:solidFill>
                    <a:srgbClr val="C00000"/>
                  </a:solidFill>
                </a:uFill>
              </a:rPr>
              <a:t> </a:t>
            </a:r>
            <a:r>
              <a:rPr lang="en-US" u="heavy" spc="-10" noProof="0" dirty="0">
                <a:uFill>
                  <a:solidFill>
                    <a:srgbClr val="C00000"/>
                  </a:solidFill>
                </a:uFill>
              </a:rPr>
              <a:t>Insurance</a:t>
            </a:r>
          </a:p>
        </p:txBody>
      </p:sp>
      <p:sp>
        <p:nvSpPr>
          <p:cNvPr id="4" name="object 4"/>
          <p:cNvSpPr txBox="1"/>
          <p:nvPr/>
        </p:nvSpPr>
        <p:spPr>
          <a:xfrm>
            <a:off x="2429382" y="1094308"/>
            <a:ext cx="8831580" cy="3902075"/>
          </a:xfrm>
          <a:prstGeom prst="rect">
            <a:avLst/>
          </a:prstGeom>
        </p:spPr>
        <p:txBody>
          <a:bodyPr vert="horz" wrap="square" lIns="0" tIns="122555" rIns="0" bIns="0" rtlCol="0">
            <a:spAutoFit/>
          </a:bodyPr>
          <a:lstStyle/>
          <a:p>
            <a:pPr marL="381000" marR="142875" indent="-18415">
              <a:lnSpc>
                <a:spcPct val="80000"/>
              </a:lnSpc>
              <a:spcBef>
                <a:spcPts val="965"/>
              </a:spcBef>
              <a:buClr>
                <a:srgbClr val="C00000"/>
              </a:buClr>
              <a:buFont typeface="Wingdings"/>
              <a:buChar char=""/>
              <a:tabLst>
                <a:tab pos="706755" algn="l"/>
                <a:tab pos="3418204" algn="l"/>
              </a:tabLst>
            </a:pPr>
            <a:r>
              <a:rPr lang="en-US" sz="3600" noProof="0" dirty="0">
                <a:solidFill>
                  <a:srgbClr val="001F5F"/>
                </a:solidFill>
                <a:latin typeface="Palatino Linotype"/>
                <a:cs typeface="Palatino Linotype"/>
              </a:rPr>
              <a:t>Insurance cards are mailed </a:t>
            </a:r>
            <a:r>
              <a:rPr lang="en-US" sz="3600" spc="-5" noProof="0" dirty="0">
                <a:solidFill>
                  <a:srgbClr val="001F5F"/>
                </a:solidFill>
                <a:latin typeface="Palatino Linotype"/>
                <a:cs typeface="Palatino Linotype"/>
              </a:rPr>
              <a:t>AFTER the  </a:t>
            </a:r>
            <a:r>
              <a:rPr lang="en-US" sz="3600" spc="-10" noProof="0" dirty="0">
                <a:solidFill>
                  <a:srgbClr val="001F5F"/>
                </a:solidFill>
                <a:latin typeface="Palatino Linotype"/>
                <a:cs typeface="Palatino Linotype"/>
              </a:rPr>
              <a:t>effective</a:t>
            </a:r>
            <a:r>
              <a:rPr lang="en-US" sz="3600" spc="40" noProof="0" dirty="0">
                <a:solidFill>
                  <a:srgbClr val="001F5F"/>
                </a:solidFill>
                <a:latin typeface="Palatino Linotype"/>
                <a:cs typeface="Palatino Linotype"/>
              </a:rPr>
              <a:t> </a:t>
            </a:r>
            <a:r>
              <a:rPr lang="en-US" sz="3600" noProof="0" dirty="0">
                <a:solidFill>
                  <a:srgbClr val="001F5F"/>
                </a:solidFill>
                <a:latin typeface="Palatino Linotype"/>
                <a:cs typeface="Palatino Linotype"/>
              </a:rPr>
              <a:t>date.	</a:t>
            </a:r>
            <a:r>
              <a:rPr lang="en-US" sz="3600" spc="-100" noProof="0" dirty="0">
                <a:solidFill>
                  <a:srgbClr val="001F5F"/>
                </a:solidFill>
                <a:latin typeface="Palatino Linotype"/>
                <a:cs typeface="Palatino Linotype"/>
              </a:rPr>
              <a:t>You </a:t>
            </a:r>
            <a:r>
              <a:rPr lang="en-US" sz="3600" noProof="0" dirty="0">
                <a:solidFill>
                  <a:srgbClr val="001F5F"/>
                </a:solidFill>
                <a:latin typeface="Palatino Linotype"/>
                <a:cs typeface="Palatino Linotype"/>
              </a:rPr>
              <a:t>can also </a:t>
            </a:r>
            <a:r>
              <a:rPr lang="en-US" sz="3600" spc="-5" noProof="0" dirty="0">
                <a:solidFill>
                  <a:srgbClr val="001F5F"/>
                </a:solidFill>
                <a:latin typeface="Palatino Linotype"/>
                <a:cs typeface="Palatino Linotype"/>
              </a:rPr>
              <a:t>login to </a:t>
            </a:r>
            <a:r>
              <a:rPr lang="en-US" sz="3600" spc="-15" noProof="0" dirty="0">
                <a:solidFill>
                  <a:srgbClr val="001F5F"/>
                </a:solidFill>
                <a:latin typeface="Palatino Linotype"/>
                <a:cs typeface="Palatino Linotype"/>
              </a:rPr>
              <a:t>your  </a:t>
            </a:r>
            <a:r>
              <a:rPr lang="en-US" sz="3600" spc="-5" noProof="0" dirty="0">
                <a:solidFill>
                  <a:srgbClr val="001F5F"/>
                </a:solidFill>
                <a:latin typeface="Palatino Linotype"/>
                <a:cs typeface="Palatino Linotype"/>
              </a:rPr>
              <a:t>plan provider </a:t>
            </a:r>
            <a:r>
              <a:rPr lang="en-US" sz="3600" spc="-10" noProof="0" dirty="0">
                <a:solidFill>
                  <a:srgbClr val="001F5F"/>
                </a:solidFill>
                <a:latin typeface="Palatino Linotype"/>
                <a:cs typeface="Palatino Linotype"/>
              </a:rPr>
              <a:t>website, </a:t>
            </a:r>
            <a:r>
              <a:rPr lang="en-US" sz="3600" b="1" u="heavy" noProof="0" dirty="0">
                <a:solidFill>
                  <a:srgbClr val="001F5F"/>
                </a:solidFill>
                <a:uFill>
                  <a:solidFill>
                    <a:srgbClr val="001F5F"/>
                  </a:solidFill>
                </a:uFill>
                <a:latin typeface="Palatino Linotype"/>
                <a:cs typeface="Palatino Linotype"/>
              </a:rPr>
              <a:t>after</a:t>
            </a:r>
            <a:r>
              <a:rPr lang="en-US" sz="3600" b="1" noProof="0" dirty="0">
                <a:solidFill>
                  <a:srgbClr val="001F5F"/>
                </a:solidFill>
                <a:latin typeface="Palatino Linotype"/>
                <a:cs typeface="Palatino Linotype"/>
              </a:rPr>
              <a:t> </a:t>
            </a:r>
            <a:r>
              <a:rPr lang="en-US" sz="3600" spc="-5" noProof="0" dirty="0">
                <a:solidFill>
                  <a:srgbClr val="001F5F"/>
                </a:solidFill>
                <a:latin typeface="Palatino Linotype"/>
                <a:cs typeface="Palatino Linotype"/>
              </a:rPr>
              <a:t>the</a:t>
            </a:r>
            <a:r>
              <a:rPr lang="en-US" sz="3600" spc="5" noProof="0" dirty="0">
                <a:solidFill>
                  <a:srgbClr val="001F5F"/>
                </a:solidFill>
                <a:latin typeface="Palatino Linotype"/>
                <a:cs typeface="Palatino Linotype"/>
              </a:rPr>
              <a:t> </a:t>
            </a:r>
            <a:r>
              <a:rPr lang="en-US" sz="3600" spc="-10" noProof="0" dirty="0">
                <a:solidFill>
                  <a:srgbClr val="001F5F"/>
                </a:solidFill>
                <a:latin typeface="Palatino Linotype"/>
                <a:cs typeface="Palatino Linotype"/>
              </a:rPr>
              <a:t>effective</a:t>
            </a:r>
            <a:endParaRPr lang="en-US" sz="3600" noProof="0" dirty="0">
              <a:latin typeface="Palatino Linotype"/>
              <a:cs typeface="Palatino Linotype"/>
            </a:endParaRPr>
          </a:p>
          <a:p>
            <a:pPr marL="1167765">
              <a:lnSpc>
                <a:spcPts val="3454"/>
              </a:lnSpc>
            </a:pPr>
            <a:r>
              <a:rPr lang="en-US" sz="3600" noProof="0" dirty="0">
                <a:solidFill>
                  <a:srgbClr val="001F5F"/>
                </a:solidFill>
                <a:latin typeface="Palatino Linotype"/>
                <a:cs typeface="Palatino Linotype"/>
              </a:rPr>
              <a:t>date, </a:t>
            </a:r>
            <a:r>
              <a:rPr lang="en-US" sz="3600" spc="-5" noProof="0" dirty="0">
                <a:solidFill>
                  <a:srgbClr val="001F5F"/>
                </a:solidFill>
                <a:latin typeface="Palatino Linotype"/>
                <a:cs typeface="Palatino Linotype"/>
              </a:rPr>
              <a:t>to print temporary id</a:t>
            </a:r>
            <a:r>
              <a:rPr lang="en-US" sz="3600" spc="-25" noProof="0" dirty="0">
                <a:solidFill>
                  <a:srgbClr val="001F5F"/>
                </a:solidFill>
                <a:latin typeface="Palatino Linotype"/>
                <a:cs typeface="Palatino Linotype"/>
              </a:rPr>
              <a:t> </a:t>
            </a:r>
            <a:r>
              <a:rPr lang="en-US" sz="3600" noProof="0" dirty="0">
                <a:solidFill>
                  <a:srgbClr val="001F5F"/>
                </a:solidFill>
                <a:latin typeface="Palatino Linotype"/>
                <a:cs typeface="Palatino Linotype"/>
              </a:rPr>
              <a:t>cards.</a:t>
            </a:r>
            <a:endParaRPr lang="en-US" sz="3600" noProof="0" dirty="0">
              <a:latin typeface="Palatino Linotype"/>
              <a:cs typeface="Palatino Linotype"/>
            </a:endParaRPr>
          </a:p>
          <a:p>
            <a:pPr>
              <a:lnSpc>
                <a:spcPct val="100000"/>
              </a:lnSpc>
              <a:spcBef>
                <a:spcPts val="65"/>
              </a:spcBef>
            </a:pPr>
            <a:endParaRPr lang="en-US" sz="4000" noProof="0" dirty="0">
              <a:latin typeface="Palatino Linotype"/>
              <a:cs typeface="Palatino Linotype"/>
            </a:endParaRPr>
          </a:p>
          <a:p>
            <a:pPr marL="355600" marR="5080" indent="-355600">
              <a:lnSpc>
                <a:spcPct val="80000"/>
              </a:lnSpc>
              <a:buClr>
                <a:srgbClr val="C00000"/>
              </a:buClr>
              <a:buFont typeface="Wingdings"/>
              <a:buChar char=""/>
              <a:tabLst>
                <a:tab pos="355600" algn="l"/>
              </a:tabLst>
            </a:pPr>
            <a:r>
              <a:rPr lang="en-US" sz="3600" noProof="0" dirty="0">
                <a:solidFill>
                  <a:srgbClr val="001F5F"/>
                </a:solidFill>
                <a:latin typeface="Palatino Linotype"/>
                <a:cs typeface="Palatino Linotype"/>
              </a:rPr>
              <a:t>Premiums are </a:t>
            </a:r>
            <a:r>
              <a:rPr lang="en-US" sz="3600" spc="-5" noProof="0" dirty="0">
                <a:solidFill>
                  <a:srgbClr val="001F5F"/>
                </a:solidFill>
                <a:latin typeface="Palatino Linotype"/>
                <a:cs typeface="Palatino Linotype"/>
              </a:rPr>
              <a:t>paid </a:t>
            </a:r>
            <a:r>
              <a:rPr lang="en-US" sz="3600" noProof="0" dirty="0">
                <a:solidFill>
                  <a:srgbClr val="001F5F"/>
                </a:solidFill>
                <a:latin typeface="Palatino Linotype"/>
                <a:cs typeface="Palatino Linotype"/>
              </a:rPr>
              <a:t>one month </a:t>
            </a:r>
            <a:r>
              <a:rPr lang="en-US" sz="3600" spc="-5" noProof="0" dirty="0">
                <a:solidFill>
                  <a:srgbClr val="001F5F"/>
                </a:solidFill>
                <a:latin typeface="Palatino Linotype"/>
                <a:cs typeface="Palatino Linotype"/>
              </a:rPr>
              <a:t>in </a:t>
            </a:r>
            <a:r>
              <a:rPr lang="en-US" sz="3600" spc="-15" noProof="0" dirty="0">
                <a:solidFill>
                  <a:srgbClr val="001F5F"/>
                </a:solidFill>
                <a:latin typeface="Palatino Linotype"/>
                <a:cs typeface="Palatino Linotype"/>
              </a:rPr>
              <a:t>advance  </a:t>
            </a:r>
            <a:r>
              <a:rPr lang="en-US" sz="3600" noProof="0" dirty="0">
                <a:solidFill>
                  <a:srgbClr val="001F5F"/>
                </a:solidFill>
                <a:latin typeface="Palatino Linotype"/>
                <a:cs typeface="Palatino Linotype"/>
              </a:rPr>
              <a:t>and will </a:t>
            </a:r>
            <a:r>
              <a:rPr lang="en-US" sz="3600" spc="-5" noProof="0" dirty="0">
                <a:solidFill>
                  <a:srgbClr val="001F5F"/>
                </a:solidFill>
                <a:latin typeface="Palatino Linotype"/>
                <a:cs typeface="Palatino Linotype"/>
              </a:rPr>
              <a:t>be automatically </a:t>
            </a:r>
            <a:r>
              <a:rPr lang="en-US" sz="3600" noProof="0" dirty="0">
                <a:solidFill>
                  <a:srgbClr val="001F5F"/>
                </a:solidFill>
                <a:latin typeface="Palatino Linotype"/>
                <a:cs typeface="Palatino Linotype"/>
              </a:rPr>
              <a:t>deducted</a:t>
            </a:r>
            <a:r>
              <a:rPr lang="en-US" sz="3600" spc="20" noProof="0" dirty="0">
                <a:solidFill>
                  <a:srgbClr val="001F5F"/>
                </a:solidFill>
                <a:latin typeface="Palatino Linotype"/>
                <a:cs typeface="Palatino Linotype"/>
              </a:rPr>
              <a:t> </a:t>
            </a:r>
            <a:r>
              <a:rPr lang="en-US" sz="3600" noProof="0" dirty="0">
                <a:solidFill>
                  <a:srgbClr val="001F5F"/>
                </a:solidFill>
                <a:latin typeface="Palatino Linotype"/>
                <a:cs typeface="Palatino Linotype"/>
              </a:rPr>
              <a:t>from</a:t>
            </a:r>
            <a:endParaRPr lang="en-US" sz="3600" noProof="0" dirty="0">
              <a:latin typeface="Palatino Linotype"/>
              <a:cs typeface="Palatino Linotype"/>
            </a:endParaRPr>
          </a:p>
          <a:p>
            <a:pPr marL="1918970">
              <a:lnSpc>
                <a:spcPts val="3454"/>
              </a:lnSpc>
            </a:pPr>
            <a:r>
              <a:rPr lang="en-US" sz="3600" spc="-75" noProof="0" dirty="0">
                <a:solidFill>
                  <a:srgbClr val="001F5F"/>
                </a:solidFill>
                <a:latin typeface="Palatino Linotype"/>
                <a:cs typeface="Palatino Linotype"/>
              </a:rPr>
              <a:t>FAU </a:t>
            </a:r>
            <a:r>
              <a:rPr lang="en-US" sz="3600" spc="-10" noProof="0" dirty="0">
                <a:solidFill>
                  <a:srgbClr val="001F5F"/>
                </a:solidFill>
                <a:latin typeface="Palatino Linotype"/>
                <a:cs typeface="Palatino Linotype"/>
              </a:rPr>
              <a:t>biweekly</a:t>
            </a:r>
            <a:r>
              <a:rPr lang="en-US" sz="3600" spc="55" noProof="0" dirty="0">
                <a:solidFill>
                  <a:srgbClr val="001F5F"/>
                </a:solidFill>
                <a:latin typeface="Palatino Linotype"/>
                <a:cs typeface="Palatino Linotype"/>
              </a:rPr>
              <a:t> </a:t>
            </a:r>
            <a:r>
              <a:rPr lang="en-US" sz="3600" spc="-5" noProof="0" dirty="0">
                <a:solidFill>
                  <a:srgbClr val="001F5F"/>
                </a:solidFill>
                <a:latin typeface="Palatino Linotype"/>
                <a:cs typeface="Palatino Linotype"/>
              </a:rPr>
              <a:t>paychecks.</a:t>
            </a:r>
            <a:endParaRPr lang="en-US" sz="3600" noProof="0" dirty="0">
              <a:latin typeface="Palatino Linotype"/>
              <a:cs typeface="Palatino Linotyp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85982" cy="775356"/>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723391" y="819658"/>
            <a:ext cx="5619750" cy="574040"/>
          </a:xfrm>
          <a:prstGeom prst="rect">
            <a:avLst/>
          </a:prstGeom>
        </p:spPr>
        <p:txBody>
          <a:bodyPr vert="horz" wrap="square" lIns="0" tIns="12700" rIns="0" bIns="0" rtlCol="0">
            <a:spAutoFit/>
          </a:bodyPr>
          <a:lstStyle/>
          <a:p>
            <a:pPr marL="12700">
              <a:lnSpc>
                <a:spcPct val="100000"/>
              </a:lnSpc>
              <a:spcBef>
                <a:spcPts val="100"/>
              </a:spcBef>
            </a:pPr>
            <a:r>
              <a:rPr lang="en-US" sz="3600" u="heavy" spc="-75" noProof="0" dirty="0">
                <a:solidFill>
                  <a:srgbClr val="001F5F"/>
                </a:solidFill>
                <a:uFill>
                  <a:solidFill>
                    <a:srgbClr val="001F5F"/>
                  </a:solidFill>
                </a:uFill>
              </a:rPr>
              <a:t>Types </a:t>
            </a:r>
            <a:r>
              <a:rPr lang="en-US" sz="3600" u="heavy" noProof="0" dirty="0">
                <a:solidFill>
                  <a:srgbClr val="001F5F"/>
                </a:solidFill>
                <a:uFill>
                  <a:solidFill>
                    <a:srgbClr val="001F5F"/>
                  </a:solidFill>
                </a:uFill>
              </a:rPr>
              <a:t>of </a:t>
            </a:r>
            <a:r>
              <a:rPr lang="en-US" sz="3600" u="heavy" spc="-5" noProof="0" dirty="0">
                <a:solidFill>
                  <a:srgbClr val="001F5F"/>
                </a:solidFill>
                <a:uFill>
                  <a:solidFill>
                    <a:srgbClr val="001F5F"/>
                  </a:solidFill>
                </a:uFill>
              </a:rPr>
              <a:t>Health</a:t>
            </a:r>
            <a:r>
              <a:rPr lang="en-US" sz="3600" u="heavy" spc="20" noProof="0" dirty="0">
                <a:solidFill>
                  <a:srgbClr val="001F5F"/>
                </a:solidFill>
                <a:uFill>
                  <a:solidFill>
                    <a:srgbClr val="001F5F"/>
                  </a:solidFill>
                </a:uFill>
              </a:rPr>
              <a:t> </a:t>
            </a:r>
            <a:r>
              <a:rPr lang="en-US" sz="3600" u="heavy" spc="-5" noProof="0" dirty="0">
                <a:solidFill>
                  <a:srgbClr val="001F5F"/>
                </a:solidFill>
                <a:uFill>
                  <a:solidFill>
                    <a:srgbClr val="001F5F"/>
                  </a:solidFill>
                </a:uFill>
              </a:rPr>
              <a:t>Insurance:</a:t>
            </a:r>
            <a:endParaRPr lang="en-US" sz="3600" noProof="0" dirty="0"/>
          </a:p>
        </p:txBody>
      </p:sp>
      <p:sp>
        <p:nvSpPr>
          <p:cNvPr id="4" name="object 4"/>
          <p:cNvSpPr txBox="1"/>
          <p:nvPr/>
        </p:nvSpPr>
        <p:spPr>
          <a:xfrm>
            <a:off x="689863" y="1330849"/>
            <a:ext cx="10533380" cy="1826260"/>
          </a:xfrm>
          <a:prstGeom prst="rect">
            <a:avLst/>
          </a:prstGeom>
        </p:spPr>
        <p:txBody>
          <a:bodyPr vert="horz" wrap="square" lIns="0" tIns="76835" rIns="0" bIns="0" rtlCol="0">
            <a:spAutoFit/>
          </a:bodyPr>
          <a:lstStyle/>
          <a:p>
            <a:pPr marL="241300" indent="-228600">
              <a:lnSpc>
                <a:spcPct val="100000"/>
              </a:lnSpc>
              <a:spcBef>
                <a:spcPts val="605"/>
              </a:spcBef>
              <a:buClr>
                <a:srgbClr val="C00000"/>
              </a:buClr>
              <a:buFont typeface="Wingdings"/>
              <a:buChar char=""/>
              <a:tabLst>
                <a:tab pos="241300" algn="l"/>
              </a:tabLst>
            </a:pPr>
            <a:r>
              <a:rPr lang="en-US" sz="2800" b="1" spc="-10" noProof="0" dirty="0">
                <a:solidFill>
                  <a:srgbClr val="001F5F"/>
                </a:solidFill>
                <a:latin typeface="Palatino Linotype"/>
                <a:cs typeface="Palatino Linotype"/>
              </a:rPr>
              <a:t>PPO </a:t>
            </a:r>
            <a:r>
              <a:rPr lang="en-US" sz="2800" spc="-5" noProof="0" dirty="0">
                <a:solidFill>
                  <a:srgbClr val="001F5F"/>
                </a:solidFill>
                <a:latin typeface="Palatino Linotype"/>
                <a:cs typeface="Palatino Linotype"/>
              </a:rPr>
              <a:t>– </a:t>
            </a:r>
            <a:r>
              <a:rPr lang="en-US" sz="2800" spc="-10" noProof="0" dirty="0">
                <a:solidFill>
                  <a:srgbClr val="001F5F"/>
                </a:solidFill>
                <a:latin typeface="Palatino Linotype"/>
                <a:cs typeface="Palatino Linotype"/>
              </a:rPr>
              <a:t>Florida </a:t>
            </a:r>
            <a:r>
              <a:rPr lang="en-US" sz="2800" spc="-5" noProof="0" dirty="0">
                <a:solidFill>
                  <a:srgbClr val="001F5F"/>
                </a:solidFill>
                <a:latin typeface="Palatino Linotype"/>
                <a:cs typeface="Palatino Linotype"/>
              </a:rPr>
              <a:t>Blue (Blue Cross Blue</a:t>
            </a:r>
            <a:r>
              <a:rPr lang="en-US" sz="2800" spc="65" noProof="0" dirty="0">
                <a:solidFill>
                  <a:srgbClr val="001F5F"/>
                </a:solidFill>
                <a:latin typeface="Palatino Linotype"/>
                <a:cs typeface="Palatino Linotype"/>
              </a:rPr>
              <a:t> </a:t>
            </a:r>
            <a:r>
              <a:rPr lang="en-US" sz="2800" spc="-5" noProof="0" dirty="0">
                <a:solidFill>
                  <a:srgbClr val="001F5F"/>
                </a:solidFill>
                <a:latin typeface="Palatino Linotype"/>
                <a:cs typeface="Palatino Linotype"/>
              </a:rPr>
              <a:t>Shield)</a:t>
            </a:r>
            <a:endParaRPr lang="en-US" sz="2800" noProof="0" dirty="0">
              <a:latin typeface="Palatino Linotype"/>
              <a:cs typeface="Palatino Linotype"/>
            </a:endParaRPr>
          </a:p>
          <a:p>
            <a:pPr marL="1155700" lvl="1" indent="-229235">
              <a:lnSpc>
                <a:spcPct val="100000"/>
              </a:lnSpc>
              <a:spcBef>
                <a:spcPts val="434"/>
              </a:spcBef>
              <a:buClr>
                <a:srgbClr val="C00000"/>
              </a:buClr>
              <a:buFont typeface="Wingdings"/>
              <a:buChar char=""/>
              <a:tabLst>
                <a:tab pos="1156335" algn="l"/>
              </a:tabLst>
            </a:pPr>
            <a:r>
              <a:rPr lang="en-US" sz="2400" spc="-5" noProof="0" dirty="0">
                <a:solidFill>
                  <a:srgbClr val="001F5F"/>
                </a:solidFill>
                <a:latin typeface="Palatino Linotype"/>
                <a:cs typeface="Palatino Linotype"/>
              </a:rPr>
              <a:t>Includes </a:t>
            </a:r>
            <a:r>
              <a:rPr lang="en-US" sz="2400" spc="-10" noProof="0" dirty="0">
                <a:solidFill>
                  <a:srgbClr val="001F5F"/>
                </a:solidFill>
                <a:latin typeface="Palatino Linotype"/>
                <a:cs typeface="Palatino Linotype"/>
              </a:rPr>
              <a:t>in-network </a:t>
            </a:r>
            <a:r>
              <a:rPr lang="en-US" sz="2400" noProof="0" dirty="0">
                <a:solidFill>
                  <a:srgbClr val="001F5F"/>
                </a:solidFill>
                <a:latin typeface="Palatino Linotype"/>
                <a:cs typeface="Palatino Linotype"/>
              </a:rPr>
              <a:t>and out of </a:t>
            </a:r>
            <a:r>
              <a:rPr lang="en-US" sz="2400" spc="-10" noProof="0" dirty="0">
                <a:solidFill>
                  <a:srgbClr val="001F5F"/>
                </a:solidFill>
                <a:latin typeface="Palatino Linotype"/>
                <a:cs typeface="Palatino Linotype"/>
              </a:rPr>
              <a:t>network </a:t>
            </a:r>
            <a:r>
              <a:rPr lang="en-US" sz="2400" spc="-5" noProof="0" dirty="0">
                <a:solidFill>
                  <a:srgbClr val="001F5F"/>
                </a:solidFill>
                <a:latin typeface="Palatino Linotype"/>
                <a:cs typeface="Palatino Linotype"/>
              </a:rPr>
              <a:t>benefits </a:t>
            </a:r>
            <a:r>
              <a:rPr lang="en-US" sz="2400" noProof="0" dirty="0">
                <a:solidFill>
                  <a:srgbClr val="001F5F"/>
                </a:solidFill>
                <a:latin typeface="Palatino Linotype"/>
                <a:cs typeface="Palatino Linotype"/>
              </a:rPr>
              <a:t>and</a:t>
            </a:r>
            <a:r>
              <a:rPr lang="en-US" sz="2400" spc="45" noProof="0" dirty="0">
                <a:solidFill>
                  <a:srgbClr val="001F5F"/>
                </a:solidFill>
                <a:latin typeface="Palatino Linotype"/>
                <a:cs typeface="Palatino Linotype"/>
              </a:rPr>
              <a:t> </a:t>
            </a:r>
            <a:r>
              <a:rPr lang="en-US" sz="2400" noProof="0" dirty="0">
                <a:solidFill>
                  <a:srgbClr val="001F5F"/>
                </a:solidFill>
                <a:latin typeface="Palatino Linotype"/>
                <a:cs typeface="Palatino Linotype"/>
              </a:rPr>
              <a:t>deductibles.</a:t>
            </a:r>
            <a:endParaRPr lang="en-US" sz="2400" noProof="0" dirty="0">
              <a:latin typeface="Palatino Linotype"/>
              <a:cs typeface="Palatino Linotype"/>
            </a:endParaRPr>
          </a:p>
          <a:p>
            <a:pPr marL="241300" indent="-228600">
              <a:lnSpc>
                <a:spcPct val="100000"/>
              </a:lnSpc>
              <a:spcBef>
                <a:spcPts val="320"/>
              </a:spcBef>
              <a:buClr>
                <a:srgbClr val="C00000"/>
              </a:buClr>
              <a:buFont typeface="Wingdings"/>
              <a:buChar char=""/>
              <a:tabLst>
                <a:tab pos="241300" algn="l"/>
              </a:tabLst>
            </a:pPr>
            <a:r>
              <a:rPr lang="en-US" sz="2800" b="1" spc="-5" noProof="0" dirty="0">
                <a:solidFill>
                  <a:srgbClr val="001F5F"/>
                </a:solidFill>
                <a:latin typeface="Palatino Linotype"/>
                <a:cs typeface="Palatino Linotype"/>
              </a:rPr>
              <a:t>HMO </a:t>
            </a:r>
            <a:r>
              <a:rPr lang="en-US" sz="2800" spc="-5" noProof="0" dirty="0">
                <a:solidFill>
                  <a:srgbClr val="001F5F"/>
                </a:solidFill>
                <a:latin typeface="Palatino Linotype"/>
                <a:cs typeface="Palatino Linotype"/>
              </a:rPr>
              <a:t>–Providers </a:t>
            </a:r>
            <a:r>
              <a:rPr lang="en-US" sz="2800" spc="-20" noProof="0" dirty="0">
                <a:solidFill>
                  <a:srgbClr val="001F5F"/>
                </a:solidFill>
                <a:latin typeface="Palatino Linotype"/>
                <a:cs typeface="Palatino Linotype"/>
              </a:rPr>
              <a:t>differ, </a:t>
            </a:r>
            <a:r>
              <a:rPr lang="en-US" sz="2800" spc="-5" noProof="0" dirty="0">
                <a:solidFill>
                  <a:srgbClr val="001F5F"/>
                </a:solidFill>
                <a:latin typeface="Palatino Linotype"/>
                <a:cs typeface="Palatino Linotype"/>
              </a:rPr>
              <a:t>depending on county </a:t>
            </a:r>
            <a:r>
              <a:rPr lang="en-US" sz="2800" spc="-10" noProof="0" dirty="0">
                <a:solidFill>
                  <a:srgbClr val="001F5F"/>
                </a:solidFill>
                <a:latin typeface="Palatino Linotype"/>
                <a:cs typeface="Palatino Linotype"/>
              </a:rPr>
              <a:t>of</a:t>
            </a:r>
            <a:r>
              <a:rPr lang="en-US" sz="2800" spc="70" noProof="0" dirty="0">
                <a:solidFill>
                  <a:srgbClr val="001F5F"/>
                </a:solidFill>
                <a:latin typeface="Palatino Linotype"/>
                <a:cs typeface="Palatino Linotype"/>
              </a:rPr>
              <a:t> </a:t>
            </a:r>
            <a:r>
              <a:rPr lang="en-US" sz="2800" spc="-10" noProof="0" dirty="0">
                <a:solidFill>
                  <a:srgbClr val="001F5F"/>
                </a:solidFill>
                <a:latin typeface="Palatino Linotype"/>
                <a:cs typeface="Palatino Linotype"/>
              </a:rPr>
              <a:t>residence.</a:t>
            </a:r>
            <a:endParaRPr lang="en-US" sz="2800" noProof="0" dirty="0">
              <a:latin typeface="Palatino Linotype"/>
              <a:cs typeface="Palatino Linotype"/>
            </a:endParaRPr>
          </a:p>
          <a:p>
            <a:pPr marL="1155700" lvl="1" indent="-229235">
              <a:lnSpc>
                <a:spcPct val="100000"/>
              </a:lnSpc>
              <a:spcBef>
                <a:spcPts val="434"/>
              </a:spcBef>
              <a:buClr>
                <a:srgbClr val="C00000"/>
              </a:buClr>
              <a:buFont typeface="Wingdings"/>
              <a:buChar char=""/>
              <a:tabLst>
                <a:tab pos="1156335" algn="l"/>
              </a:tabLst>
            </a:pPr>
            <a:r>
              <a:rPr lang="en-US" sz="2400" spc="-10" noProof="0" dirty="0">
                <a:solidFill>
                  <a:srgbClr val="001F5F"/>
                </a:solidFill>
                <a:latin typeface="Palatino Linotype"/>
                <a:cs typeface="Palatino Linotype"/>
              </a:rPr>
              <a:t>In-network </a:t>
            </a:r>
            <a:r>
              <a:rPr lang="en-US" sz="2400" spc="-5" noProof="0" dirty="0">
                <a:solidFill>
                  <a:srgbClr val="001F5F"/>
                </a:solidFill>
                <a:latin typeface="Palatino Linotype"/>
                <a:cs typeface="Palatino Linotype"/>
              </a:rPr>
              <a:t>coverage </a:t>
            </a:r>
            <a:r>
              <a:rPr lang="en-US" sz="2400" spc="-55" noProof="0" dirty="0">
                <a:solidFill>
                  <a:srgbClr val="001F5F"/>
                </a:solidFill>
                <a:latin typeface="Palatino Linotype"/>
                <a:cs typeface="Palatino Linotype"/>
              </a:rPr>
              <a:t>only, </a:t>
            </a:r>
            <a:r>
              <a:rPr lang="en-US" sz="2400" spc="-5" noProof="0" dirty="0">
                <a:solidFill>
                  <a:srgbClr val="001F5F"/>
                </a:solidFill>
                <a:latin typeface="Palatino Linotype"/>
                <a:cs typeface="Palatino Linotype"/>
              </a:rPr>
              <a:t>no </a:t>
            </a:r>
            <a:r>
              <a:rPr lang="en-US" sz="2400" noProof="0" dirty="0">
                <a:solidFill>
                  <a:srgbClr val="001F5F"/>
                </a:solidFill>
                <a:latin typeface="Palatino Linotype"/>
                <a:cs typeface="Palatino Linotype"/>
              </a:rPr>
              <a:t>deductibles or out of </a:t>
            </a:r>
            <a:r>
              <a:rPr lang="en-US" sz="2400" spc="-10" noProof="0" dirty="0">
                <a:solidFill>
                  <a:srgbClr val="001F5F"/>
                </a:solidFill>
                <a:latin typeface="Palatino Linotype"/>
                <a:cs typeface="Palatino Linotype"/>
              </a:rPr>
              <a:t>network</a:t>
            </a:r>
            <a:r>
              <a:rPr lang="en-US" sz="2400" spc="70" noProof="0" dirty="0">
                <a:solidFill>
                  <a:srgbClr val="001F5F"/>
                </a:solidFill>
                <a:latin typeface="Palatino Linotype"/>
                <a:cs typeface="Palatino Linotype"/>
              </a:rPr>
              <a:t> </a:t>
            </a:r>
            <a:r>
              <a:rPr lang="en-US" sz="2400" spc="-5" noProof="0" dirty="0">
                <a:solidFill>
                  <a:srgbClr val="001F5F"/>
                </a:solidFill>
                <a:latin typeface="Palatino Linotype"/>
                <a:cs typeface="Palatino Linotype"/>
              </a:rPr>
              <a:t>coverage.</a:t>
            </a:r>
            <a:endParaRPr lang="en-US" sz="2400" noProof="0" dirty="0">
              <a:latin typeface="Palatino Linotype"/>
              <a:cs typeface="Palatino Linotype"/>
            </a:endParaRPr>
          </a:p>
        </p:txBody>
      </p:sp>
      <p:graphicFrame>
        <p:nvGraphicFramePr>
          <p:cNvPr id="6" name="object 6"/>
          <p:cNvGraphicFramePr>
            <a:graphicFrameLocks noGrp="1"/>
          </p:cNvGraphicFramePr>
          <p:nvPr>
            <p:extLst>
              <p:ext uri="{D42A27DB-BD31-4B8C-83A1-F6EECF244321}">
                <p14:modId xmlns:p14="http://schemas.microsoft.com/office/powerpoint/2010/main" val="4056300327"/>
              </p:ext>
            </p:extLst>
          </p:nvPr>
        </p:nvGraphicFramePr>
        <p:xfrm>
          <a:off x="1136992" y="3296284"/>
          <a:ext cx="9288144" cy="1740407"/>
        </p:xfrm>
        <a:graphic>
          <a:graphicData uri="http://schemas.openxmlformats.org/drawingml/2006/table">
            <a:tbl>
              <a:tblPr firstRow="1" bandRow="1">
                <a:tableStyleId>{2D5ABB26-0587-4C30-8999-92F81FD0307C}</a:tableStyleId>
              </a:tblPr>
              <a:tblGrid>
                <a:gridCol w="4637405">
                  <a:extLst>
                    <a:ext uri="{9D8B030D-6E8A-4147-A177-3AD203B41FA5}">
                      <a16:colId xmlns:a16="http://schemas.microsoft.com/office/drawing/2014/main" val="20000"/>
                    </a:ext>
                  </a:extLst>
                </a:gridCol>
                <a:gridCol w="4650739">
                  <a:extLst>
                    <a:ext uri="{9D8B030D-6E8A-4147-A177-3AD203B41FA5}">
                      <a16:colId xmlns:a16="http://schemas.microsoft.com/office/drawing/2014/main" val="20001"/>
                    </a:ext>
                  </a:extLst>
                </a:gridCol>
              </a:tblGrid>
              <a:tr h="457200">
                <a:tc>
                  <a:txBody>
                    <a:bodyPr/>
                    <a:lstStyle/>
                    <a:p>
                      <a:pPr marL="1270" algn="ctr">
                        <a:lnSpc>
                          <a:spcPct val="100000"/>
                        </a:lnSpc>
                        <a:spcBef>
                          <a:spcPts val="209"/>
                        </a:spcBef>
                      </a:pPr>
                      <a:r>
                        <a:rPr lang="en-US" sz="2400" b="1" spc="-5" noProof="0" dirty="0">
                          <a:solidFill>
                            <a:srgbClr val="FFFFFF"/>
                          </a:solidFill>
                          <a:latin typeface="Palatino Linotype"/>
                          <a:cs typeface="Palatino Linotype"/>
                        </a:rPr>
                        <a:t>COUNTY</a:t>
                      </a:r>
                      <a:endParaRPr lang="en-US" sz="2400" noProof="0" dirty="0">
                        <a:latin typeface="Palatino Linotype"/>
                        <a:cs typeface="Palatino Linotype"/>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gn="ctr">
                        <a:lnSpc>
                          <a:spcPct val="100000"/>
                        </a:lnSpc>
                        <a:spcBef>
                          <a:spcPts val="209"/>
                        </a:spcBef>
                      </a:pPr>
                      <a:r>
                        <a:rPr lang="en-US" sz="2400" b="1" spc="-5" noProof="0" dirty="0">
                          <a:solidFill>
                            <a:srgbClr val="FFFFFF"/>
                          </a:solidFill>
                          <a:latin typeface="Palatino Linotype"/>
                          <a:cs typeface="Palatino Linotype"/>
                        </a:rPr>
                        <a:t>PLAN</a:t>
                      </a:r>
                      <a:r>
                        <a:rPr lang="en-US" sz="2400" b="1" spc="-10" noProof="0" dirty="0">
                          <a:solidFill>
                            <a:srgbClr val="FFFFFF"/>
                          </a:solidFill>
                          <a:latin typeface="Palatino Linotype"/>
                          <a:cs typeface="Palatino Linotype"/>
                        </a:rPr>
                        <a:t> </a:t>
                      </a:r>
                      <a:r>
                        <a:rPr lang="en-US" sz="2400" b="1" spc="-5" noProof="0" dirty="0">
                          <a:solidFill>
                            <a:srgbClr val="FFFFFF"/>
                          </a:solidFill>
                          <a:latin typeface="Palatino Linotype"/>
                          <a:cs typeface="Palatino Linotype"/>
                        </a:rPr>
                        <a:t>PROVIDER</a:t>
                      </a:r>
                      <a:endParaRPr lang="en-US" sz="2400" noProof="0" dirty="0">
                        <a:latin typeface="Palatino Linotype"/>
                        <a:cs typeface="Palatino Linotype"/>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427735">
                <a:tc>
                  <a:txBody>
                    <a:bodyPr/>
                    <a:lstStyle/>
                    <a:p>
                      <a:pPr marL="91440">
                        <a:lnSpc>
                          <a:spcPct val="100000"/>
                        </a:lnSpc>
                        <a:spcBef>
                          <a:spcPts val="235"/>
                        </a:spcBef>
                      </a:pPr>
                      <a:r>
                        <a:rPr lang="en-US" sz="2000" spc="-15" noProof="0" dirty="0">
                          <a:solidFill>
                            <a:srgbClr val="001F5F"/>
                          </a:solidFill>
                          <a:latin typeface="Palatino Linotype"/>
                          <a:cs typeface="Palatino Linotype"/>
                        </a:rPr>
                        <a:t>Palm </a:t>
                      </a:r>
                      <a:r>
                        <a:rPr lang="en-US" sz="2000" noProof="0" dirty="0">
                          <a:solidFill>
                            <a:srgbClr val="001F5F"/>
                          </a:solidFill>
                          <a:latin typeface="Palatino Linotype"/>
                          <a:cs typeface="Palatino Linotype"/>
                        </a:rPr>
                        <a:t>Beach /</a:t>
                      </a:r>
                      <a:r>
                        <a:rPr lang="en-US" sz="2000" spc="-45" noProof="0" dirty="0">
                          <a:solidFill>
                            <a:srgbClr val="001F5F"/>
                          </a:solidFill>
                          <a:latin typeface="Palatino Linotype"/>
                          <a:cs typeface="Palatino Linotype"/>
                        </a:rPr>
                        <a:t> </a:t>
                      </a:r>
                      <a:r>
                        <a:rPr lang="en-US" sz="2000" noProof="0" dirty="0">
                          <a:solidFill>
                            <a:srgbClr val="001F5F"/>
                          </a:solidFill>
                          <a:latin typeface="Palatino Linotype"/>
                          <a:cs typeface="Palatino Linotype"/>
                        </a:rPr>
                        <a:t>Martin</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R="82550" algn="r">
                        <a:lnSpc>
                          <a:spcPct val="100000"/>
                        </a:lnSpc>
                        <a:spcBef>
                          <a:spcPts val="235"/>
                        </a:spcBef>
                      </a:pPr>
                      <a:r>
                        <a:rPr lang="en-US" sz="2000" noProof="0" dirty="0">
                          <a:solidFill>
                            <a:srgbClr val="001F5F"/>
                          </a:solidFill>
                          <a:latin typeface="Palatino Linotype"/>
                          <a:cs typeface="Palatino Linotype"/>
                        </a:rPr>
                        <a:t>United </a:t>
                      </a:r>
                      <a:r>
                        <a:rPr lang="en-US" sz="2000" spc="-5" noProof="0" dirty="0">
                          <a:solidFill>
                            <a:srgbClr val="001F5F"/>
                          </a:solidFill>
                          <a:latin typeface="Palatino Linotype"/>
                          <a:cs typeface="Palatino Linotype"/>
                        </a:rPr>
                        <a:t>Healthcare</a:t>
                      </a:r>
                      <a:r>
                        <a:rPr lang="en-US" sz="2000" spc="-85" noProof="0" dirty="0">
                          <a:solidFill>
                            <a:srgbClr val="001F5F"/>
                          </a:solidFill>
                          <a:latin typeface="Palatino Linotype"/>
                          <a:cs typeface="Palatino Linotype"/>
                        </a:rPr>
                        <a:t> </a:t>
                      </a:r>
                      <a:r>
                        <a:rPr lang="en-US" sz="2000" noProof="0" dirty="0">
                          <a:solidFill>
                            <a:srgbClr val="001F5F"/>
                          </a:solidFill>
                          <a:latin typeface="Palatino Linotype"/>
                          <a:cs typeface="Palatino Linotype"/>
                        </a:rPr>
                        <a:t>HMO</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427736">
                <a:tc>
                  <a:txBody>
                    <a:bodyPr/>
                    <a:lstStyle/>
                    <a:p>
                      <a:pPr marL="91440">
                        <a:lnSpc>
                          <a:spcPct val="100000"/>
                        </a:lnSpc>
                        <a:spcBef>
                          <a:spcPts val="240"/>
                        </a:spcBef>
                      </a:pPr>
                      <a:r>
                        <a:rPr lang="en-US" sz="2000" spc="-10" noProof="0" dirty="0">
                          <a:solidFill>
                            <a:srgbClr val="001F5F"/>
                          </a:solidFill>
                          <a:latin typeface="Palatino Linotype"/>
                          <a:cs typeface="Palatino Linotype"/>
                        </a:rPr>
                        <a:t>Broward </a:t>
                      </a:r>
                      <a:r>
                        <a:rPr lang="en-US" sz="2000" noProof="0" dirty="0">
                          <a:solidFill>
                            <a:srgbClr val="001F5F"/>
                          </a:solidFill>
                          <a:latin typeface="Palatino Linotype"/>
                          <a:cs typeface="Palatino Linotype"/>
                        </a:rPr>
                        <a:t>/ Miami-Dade / St.</a:t>
                      </a:r>
                      <a:r>
                        <a:rPr lang="en-US" sz="2000" spc="-85" noProof="0" dirty="0">
                          <a:solidFill>
                            <a:srgbClr val="001F5F"/>
                          </a:solidFill>
                          <a:latin typeface="Palatino Linotype"/>
                          <a:cs typeface="Palatino Linotype"/>
                        </a:rPr>
                        <a:t> </a:t>
                      </a:r>
                      <a:r>
                        <a:rPr lang="en-US" sz="2000" noProof="0" dirty="0">
                          <a:solidFill>
                            <a:srgbClr val="001F5F"/>
                          </a:solidFill>
                          <a:latin typeface="Palatino Linotype"/>
                          <a:cs typeface="Palatino Linotype"/>
                        </a:rPr>
                        <a:t>Lucie</a:t>
                      </a:r>
                      <a:endParaRPr lang="en-US" sz="2000" noProof="0" dirty="0">
                        <a:latin typeface="Palatino Linotype"/>
                        <a:cs typeface="Palatino Linotype"/>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82550" algn="r">
                        <a:lnSpc>
                          <a:spcPct val="100000"/>
                        </a:lnSpc>
                        <a:spcBef>
                          <a:spcPts val="240"/>
                        </a:spcBef>
                      </a:pPr>
                      <a:r>
                        <a:rPr lang="en-US" sz="2000" spc="-30" noProof="0" dirty="0">
                          <a:solidFill>
                            <a:srgbClr val="001F5F"/>
                          </a:solidFill>
                          <a:latin typeface="Palatino Linotype"/>
                          <a:cs typeface="Palatino Linotype"/>
                        </a:rPr>
                        <a:t>Aetna</a:t>
                      </a:r>
                      <a:r>
                        <a:rPr lang="en-US" sz="2000" spc="-95" noProof="0" dirty="0">
                          <a:solidFill>
                            <a:srgbClr val="001F5F"/>
                          </a:solidFill>
                          <a:latin typeface="Palatino Linotype"/>
                          <a:cs typeface="Palatino Linotype"/>
                        </a:rPr>
                        <a:t> </a:t>
                      </a:r>
                      <a:r>
                        <a:rPr lang="en-US" sz="2000" noProof="0" dirty="0">
                          <a:solidFill>
                            <a:srgbClr val="001F5F"/>
                          </a:solidFill>
                          <a:latin typeface="Palatino Linotype"/>
                          <a:cs typeface="Palatino Linotype"/>
                        </a:rPr>
                        <a:t>HMO</a:t>
                      </a:r>
                      <a:endParaRPr lang="en-US" sz="2000" noProof="0" dirty="0">
                        <a:latin typeface="Palatino Linotype"/>
                        <a:cs typeface="Palatino Linotype"/>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427736">
                <a:tc>
                  <a:txBody>
                    <a:bodyPr/>
                    <a:lstStyle/>
                    <a:p>
                      <a:pPr marL="91440">
                        <a:lnSpc>
                          <a:spcPct val="100000"/>
                        </a:lnSpc>
                        <a:spcBef>
                          <a:spcPts val="240"/>
                        </a:spcBef>
                      </a:pPr>
                      <a:r>
                        <a:rPr lang="en-US" sz="2000" noProof="0" dirty="0">
                          <a:solidFill>
                            <a:srgbClr val="001F5F"/>
                          </a:solidFill>
                          <a:latin typeface="Palatino Linotype"/>
                          <a:cs typeface="Palatino Linotype"/>
                        </a:rPr>
                        <a:t>Indian</a:t>
                      </a:r>
                      <a:r>
                        <a:rPr lang="en-US" sz="2000" spc="-20" noProof="0" dirty="0">
                          <a:solidFill>
                            <a:srgbClr val="001F5F"/>
                          </a:solidFill>
                          <a:latin typeface="Palatino Linotype"/>
                          <a:cs typeface="Palatino Linotype"/>
                        </a:rPr>
                        <a:t> </a:t>
                      </a:r>
                      <a:r>
                        <a:rPr lang="en-US" sz="2000" spc="-5" noProof="0" dirty="0">
                          <a:solidFill>
                            <a:srgbClr val="001F5F"/>
                          </a:solidFill>
                          <a:latin typeface="Palatino Linotype"/>
                          <a:cs typeface="Palatino Linotype"/>
                        </a:rPr>
                        <a:t>River</a:t>
                      </a:r>
                      <a:endParaRPr lang="en-US" sz="2000" noProof="0" dirty="0">
                        <a:latin typeface="Palatino Linotype"/>
                        <a:cs typeface="Palatino Linotype"/>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R="81915" algn="r">
                        <a:lnSpc>
                          <a:spcPct val="100000"/>
                        </a:lnSpc>
                        <a:spcBef>
                          <a:spcPts val="240"/>
                        </a:spcBef>
                      </a:pPr>
                      <a:r>
                        <a:rPr lang="en-US" sz="2000" noProof="0" dirty="0">
                          <a:solidFill>
                            <a:srgbClr val="001F5F"/>
                          </a:solidFill>
                          <a:latin typeface="Palatino Linotype"/>
                          <a:cs typeface="Palatino Linotype"/>
                        </a:rPr>
                        <a:t>Aetna</a:t>
                      </a:r>
                      <a:r>
                        <a:rPr lang="en-US" sz="2000" spc="-120" noProof="0" dirty="0">
                          <a:solidFill>
                            <a:srgbClr val="001F5F"/>
                          </a:solidFill>
                          <a:latin typeface="Palatino Linotype"/>
                          <a:cs typeface="Palatino Linotype"/>
                        </a:rPr>
                        <a:t> </a:t>
                      </a:r>
                      <a:r>
                        <a:rPr lang="en-US" sz="2000" noProof="0" dirty="0">
                          <a:solidFill>
                            <a:srgbClr val="001F5F"/>
                          </a:solidFill>
                          <a:latin typeface="Palatino Linotype"/>
                          <a:cs typeface="Palatino Linotype"/>
                        </a:rPr>
                        <a:t>HMO</a:t>
                      </a:r>
                      <a:endParaRPr lang="en-US" sz="2000" noProof="0" dirty="0">
                        <a:latin typeface="Palatino Linotype"/>
                        <a:cs typeface="Palatino Linotype"/>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bl>
          </a:graphicData>
        </a:graphic>
      </p:graphicFrame>
      <p:sp>
        <p:nvSpPr>
          <p:cNvPr id="5" name="object 5"/>
          <p:cNvSpPr txBox="1"/>
          <p:nvPr/>
        </p:nvSpPr>
        <p:spPr>
          <a:xfrm>
            <a:off x="689863" y="5240858"/>
            <a:ext cx="4430395" cy="1373505"/>
          </a:xfrm>
          <a:prstGeom prst="rect">
            <a:avLst/>
          </a:prstGeom>
        </p:spPr>
        <p:txBody>
          <a:bodyPr vert="horz" wrap="square" lIns="0" tIns="13335" rIns="0" bIns="0" rtlCol="0">
            <a:spAutoFit/>
          </a:bodyPr>
          <a:lstStyle/>
          <a:p>
            <a:pPr marL="12700">
              <a:lnSpc>
                <a:spcPts val="3060"/>
              </a:lnSpc>
              <a:spcBef>
                <a:spcPts val="105"/>
              </a:spcBef>
            </a:pPr>
            <a:r>
              <a:rPr lang="en-US" sz="2600" b="1" u="heavy" spc="-5" noProof="0" dirty="0">
                <a:solidFill>
                  <a:srgbClr val="001F5F"/>
                </a:solidFill>
                <a:uFill>
                  <a:solidFill>
                    <a:srgbClr val="001F5F"/>
                  </a:solidFill>
                </a:uFill>
                <a:latin typeface="Palatino Linotype"/>
                <a:cs typeface="Palatino Linotype"/>
              </a:rPr>
              <a:t>Plan</a:t>
            </a:r>
            <a:r>
              <a:rPr lang="en-US" sz="2600" b="1" u="heavy" spc="-15" noProof="0" dirty="0">
                <a:solidFill>
                  <a:srgbClr val="001F5F"/>
                </a:solidFill>
                <a:uFill>
                  <a:solidFill>
                    <a:srgbClr val="001F5F"/>
                  </a:solidFill>
                </a:uFill>
                <a:latin typeface="Palatino Linotype"/>
                <a:cs typeface="Palatino Linotype"/>
              </a:rPr>
              <a:t> </a:t>
            </a:r>
            <a:r>
              <a:rPr lang="en-US" sz="2600" b="1" u="heavy" noProof="0" dirty="0">
                <a:solidFill>
                  <a:srgbClr val="001F5F"/>
                </a:solidFill>
                <a:uFill>
                  <a:solidFill>
                    <a:srgbClr val="001F5F"/>
                  </a:solidFill>
                </a:uFill>
                <a:latin typeface="Palatino Linotype"/>
                <a:cs typeface="Palatino Linotype"/>
              </a:rPr>
              <a:t>Options:</a:t>
            </a:r>
            <a:endParaRPr lang="en-US" sz="2600" noProof="0" dirty="0">
              <a:latin typeface="Palatino Linotype"/>
              <a:cs typeface="Palatino Linotype"/>
            </a:endParaRPr>
          </a:p>
          <a:p>
            <a:pPr marL="323215" indent="-311150">
              <a:lnSpc>
                <a:spcPts val="3000"/>
              </a:lnSpc>
              <a:buClr>
                <a:srgbClr val="C00000"/>
              </a:buClr>
              <a:buFont typeface="Wingdings"/>
              <a:buChar char=""/>
              <a:tabLst>
                <a:tab pos="323215" algn="l"/>
                <a:tab pos="323850" algn="l"/>
              </a:tabLst>
            </a:pPr>
            <a:r>
              <a:rPr lang="en-US" sz="2600" noProof="0" dirty="0">
                <a:solidFill>
                  <a:srgbClr val="001F5F"/>
                </a:solidFill>
                <a:latin typeface="Palatino Linotype"/>
                <a:cs typeface="Palatino Linotype"/>
              </a:rPr>
              <a:t>Standard</a:t>
            </a:r>
            <a:endParaRPr lang="en-US" sz="2600" noProof="0" dirty="0">
              <a:latin typeface="Palatino Linotype"/>
              <a:cs typeface="Palatino Linotype"/>
            </a:endParaRPr>
          </a:p>
          <a:p>
            <a:pPr marL="323215" indent="-311150">
              <a:lnSpc>
                <a:spcPts val="2900"/>
              </a:lnSpc>
              <a:buClr>
                <a:srgbClr val="C00000"/>
              </a:buClr>
              <a:buFont typeface="Wingdings"/>
              <a:buChar char=""/>
              <a:tabLst>
                <a:tab pos="323215" algn="l"/>
                <a:tab pos="323850" algn="l"/>
              </a:tabLst>
            </a:pPr>
            <a:r>
              <a:rPr lang="en-US" sz="2600" noProof="0" dirty="0">
                <a:solidFill>
                  <a:srgbClr val="001F5F"/>
                </a:solidFill>
                <a:latin typeface="Palatino Linotype"/>
                <a:cs typeface="Palatino Linotype"/>
              </a:rPr>
              <a:t>Health </a:t>
            </a:r>
            <a:r>
              <a:rPr lang="en-US" sz="2600" spc="-5" noProof="0" dirty="0">
                <a:solidFill>
                  <a:srgbClr val="001F5F"/>
                </a:solidFill>
                <a:latin typeface="Palatino Linotype"/>
                <a:cs typeface="Palatino Linotype"/>
              </a:rPr>
              <a:t>Investor </a:t>
            </a:r>
            <a:r>
              <a:rPr lang="en-US" sz="2600" noProof="0" dirty="0">
                <a:solidFill>
                  <a:srgbClr val="001F5F"/>
                </a:solidFill>
                <a:latin typeface="Palatino Linotype"/>
                <a:cs typeface="Palatino Linotype"/>
              </a:rPr>
              <a:t>Health</a:t>
            </a:r>
            <a:r>
              <a:rPr lang="en-US" sz="2600" spc="-110" noProof="0" dirty="0">
                <a:solidFill>
                  <a:srgbClr val="001F5F"/>
                </a:solidFill>
                <a:latin typeface="Palatino Linotype"/>
                <a:cs typeface="Palatino Linotype"/>
              </a:rPr>
              <a:t> </a:t>
            </a:r>
            <a:r>
              <a:rPr lang="en-US" sz="2600" noProof="0" dirty="0">
                <a:solidFill>
                  <a:srgbClr val="001F5F"/>
                </a:solidFill>
                <a:latin typeface="Palatino Linotype"/>
                <a:cs typeface="Palatino Linotype"/>
              </a:rPr>
              <a:t>Plan</a:t>
            </a:r>
            <a:endParaRPr lang="en-US" sz="2600" noProof="0" dirty="0">
              <a:latin typeface="Palatino Linotype"/>
              <a:cs typeface="Palatino Linotype"/>
            </a:endParaRPr>
          </a:p>
          <a:p>
            <a:pPr marL="525780">
              <a:lnSpc>
                <a:spcPts val="1639"/>
              </a:lnSpc>
            </a:pPr>
            <a:r>
              <a:rPr lang="en-US" sz="1500" b="1" spc="-5" noProof="0" dirty="0">
                <a:solidFill>
                  <a:srgbClr val="001F5F"/>
                </a:solidFill>
                <a:latin typeface="Palatino Linotype"/>
                <a:cs typeface="Palatino Linotype"/>
              </a:rPr>
              <a:t>(HIHP/high</a:t>
            </a:r>
            <a:r>
              <a:rPr lang="en-US" sz="1500" b="1" spc="5" noProof="0" dirty="0">
                <a:solidFill>
                  <a:srgbClr val="001F5F"/>
                </a:solidFill>
                <a:latin typeface="Palatino Linotype"/>
                <a:cs typeface="Palatino Linotype"/>
              </a:rPr>
              <a:t> </a:t>
            </a:r>
            <a:r>
              <a:rPr lang="en-US" sz="1500" b="1" spc="-5" noProof="0" dirty="0">
                <a:solidFill>
                  <a:srgbClr val="001F5F"/>
                </a:solidFill>
                <a:latin typeface="Palatino Linotype"/>
                <a:cs typeface="Palatino Linotype"/>
              </a:rPr>
              <a:t>deductible)</a:t>
            </a:r>
            <a:endParaRPr lang="en-US" sz="1500" noProof="0" dirty="0">
              <a:latin typeface="Palatino Linotype"/>
              <a:cs typeface="Palatino Linotype"/>
            </a:endParaRPr>
          </a:p>
        </p:txBody>
      </p:sp>
      <p:sp>
        <p:nvSpPr>
          <p:cNvPr id="7" name="TextBox 6">
            <a:extLst>
              <a:ext uri="{FF2B5EF4-FFF2-40B4-BE49-F238E27FC236}">
                <a16:creationId xmlns:a16="http://schemas.microsoft.com/office/drawing/2014/main" id="{0B01ADFB-80FF-E4EA-5472-81AF6C1A61CE}"/>
              </a:ext>
            </a:extLst>
          </p:cNvPr>
          <p:cNvSpPr txBox="1"/>
          <p:nvPr/>
        </p:nvSpPr>
        <p:spPr>
          <a:xfrm>
            <a:off x="6019800" y="5334000"/>
            <a:ext cx="4876800" cy="584775"/>
          </a:xfrm>
          <a:prstGeom prst="rect">
            <a:avLst/>
          </a:prstGeom>
          <a:noFill/>
        </p:spPr>
        <p:txBody>
          <a:bodyPr wrap="square" rtlCol="0">
            <a:spAutoFit/>
          </a:bodyPr>
          <a:lstStyle/>
          <a:p>
            <a:r>
              <a:rPr lang="en-US" sz="1600" noProof="0" dirty="0">
                <a:solidFill>
                  <a:srgbClr val="002060"/>
                </a:solidFill>
                <a:latin typeface="Palatino Linotype" panose="02040502050505030304" pitchFamily="18" charset="0"/>
              </a:rPr>
              <a:t>*United Healthcare MA-PD PPO – Available to State of Florida retirees only.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010"/>
            <a:ext cx="11776773" cy="6851987"/>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3133725" y="261619"/>
            <a:ext cx="7414895" cy="635000"/>
          </a:xfrm>
          <a:prstGeom prst="rect">
            <a:avLst/>
          </a:prstGeom>
        </p:spPr>
        <p:txBody>
          <a:bodyPr vert="horz" wrap="square" lIns="0" tIns="12065" rIns="0" bIns="0" rtlCol="0">
            <a:spAutoFit/>
          </a:bodyPr>
          <a:lstStyle/>
          <a:p>
            <a:pPr marL="12700">
              <a:lnSpc>
                <a:spcPct val="100000"/>
              </a:lnSpc>
              <a:spcBef>
                <a:spcPts val="95"/>
              </a:spcBef>
            </a:pPr>
            <a:r>
              <a:rPr lang="en-US" u="heavy" spc="-5" noProof="0" dirty="0">
                <a:uFill>
                  <a:solidFill>
                    <a:srgbClr val="C00000"/>
                  </a:solidFill>
                </a:uFill>
              </a:rPr>
              <a:t>Health </a:t>
            </a:r>
            <a:r>
              <a:rPr lang="en-US" u="heavy" spc="-10" noProof="0" dirty="0">
                <a:uFill>
                  <a:solidFill>
                    <a:srgbClr val="C00000"/>
                  </a:solidFill>
                </a:uFill>
              </a:rPr>
              <a:t>Insurance: HIHP</a:t>
            </a:r>
            <a:r>
              <a:rPr lang="en-US" u="heavy" spc="40" noProof="0" dirty="0">
                <a:uFill>
                  <a:solidFill>
                    <a:srgbClr val="C00000"/>
                  </a:solidFill>
                </a:uFill>
              </a:rPr>
              <a:t> </a:t>
            </a:r>
            <a:r>
              <a:rPr lang="en-US" u="heavy" spc="-5" noProof="0" dirty="0">
                <a:uFill>
                  <a:solidFill>
                    <a:srgbClr val="C00000"/>
                  </a:solidFill>
                </a:uFill>
              </a:rPr>
              <a:t>Option</a:t>
            </a:r>
          </a:p>
        </p:txBody>
      </p:sp>
      <p:sp>
        <p:nvSpPr>
          <p:cNvPr id="4" name="object 4"/>
          <p:cNvSpPr txBox="1"/>
          <p:nvPr/>
        </p:nvSpPr>
        <p:spPr>
          <a:xfrm>
            <a:off x="1737486" y="1103774"/>
            <a:ext cx="9209405" cy="3558540"/>
          </a:xfrm>
          <a:prstGeom prst="rect">
            <a:avLst/>
          </a:prstGeom>
        </p:spPr>
        <p:txBody>
          <a:bodyPr vert="horz" wrap="square" lIns="0" tIns="107950" rIns="0" bIns="0" rtlCol="0">
            <a:spAutoFit/>
          </a:bodyPr>
          <a:lstStyle/>
          <a:p>
            <a:pPr marL="241300" indent="-228600">
              <a:lnSpc>
                <a:spcPct val="100000"/>
              </a:lnSpc>
              <a:spcBef>
                <a:spcPts val="850"/>
              </a:spcBef>
              <a:buClr>
                <a:srgbClr val="C00000"/>
              </a:buClr>
              <a:buFont typeface="Wingdings"/>
              <a:buChar char=""/>
              <a:tabLst>
                <a:tab pos="241300" algn="l"/>
              </a:tabLst>
            </a:pPr>
            <a:r>
              <a:rPr lang="en-US" sz="2800" spc="-5" noProof="0" dirty="0">
                <a:solidFill>
                  <a:srgbClr val="001F5F"/>
                </a:solidFill>
                <a:latin typeface="Palatino Linotype"/>
                <a:cs typeface="Palatino Linotype"/>
              </a:rPr>
              <a:t>Health </a:t>
            </a:r>
            <a:r>
              <a:rPr lang="en-US" sz="2800" spc="-10" noProof="0" dirty="0">
                <a:solidFill>
                  <a:srgbClr val="001F5F"/>
                </a:solidFill>
                <a:latin typeface="Palatino Linotype"/>
                <a:cs typeface="Palatino Linotype"/>
              </a:rPr>
              <a:t>Investor plan </a:t>
            </a:r>
            <a:r>
              <a:rPr lang="en-US" sz="2800" spc="-5" noProof="0" dirty="0">
                <a:solidFill>
                  <a:srgbClr val="001F5F"/>
                </a:solidFill>
                <a:latin typeface="Palatino Linotype"/>
                <a:cs typeface="Palatino Linotype"/>
              </a:rPr>
              <a:t>offers choice of PPO or</a:t>
            </a:r>
            <a:r>
              <a:rPr lang="en-US" sz="2800" spc="-30" noProof="0" dirty="0">
                <a:solidFill>
                  <a:srgbClr val="001F5F"/>
                </a:solidFill>
                <a:latin typeface="Palatino Linotype"/>
                <a:cs typeface="Palatino Linotype"/>
              </a:rPr>
              <a:t> </a:t>
            </a:r>
            <a:r>
              <a:rPr lang="en-US" sz="2800" spc="-10" noProof="0" dirty="0">
                <a:solidFill>
                  <a:srgbClr val="001F5F"/>
                </a:solidFill>
                <a:latin typeface="Palatino Linotype"/>
                <a:cs typeface="Palatino Linotype"/>
              </a:rPr>
              <a:t>HMO</a:t>
            </a:r>
            <a:endParaRPr lang="en-US" sz="2800" noProof="0" dirty="0">
              <a:latin typeface="Palatino Linotype"/>
              <a:cs typeface="Palatino Linotype"/>
            </a:endParaRPr>
          </a:p>
          <a:p>
            <a:pPr marL="698500" lvl="1" indent="-228600">
              <a:lnSpc>
                <a:spcPct val="100000"/>
              </a:lnSpc>
              <a:spcBef>
                <a:spcPts val="550"/>
              </a:spcBef>
              <a:buClr>
                <a:srgbClr val="C00000"/>
              </a:buClr>
              <a:buFont typeface="Wingdings"/>
              <a:buChar char=""/>
              <a:tabLst>
                <a:tab pos="698500" algn="l"/>
              </a:tabLst>
            </a:pPr>
            <a:r>
              <a:rPr lang="en-US" sz="2000" i="1" noProof="0" dirty="0">
                <a:solidFill>
                  <a:srgbClr val="001F5F"/>
                </a:solidFill>
                <a:latin typeface="Palatino Linotype"/>
                <a:cs typeface="Palatino Linotype"/>
              </a:rPr>
              <a:t>Note – </a:t>
            </a:r>
            <a:r>
              <a:rPr lang="en-US" sz="2000" i="1" spc="-5" noProof="0" dirty="0">
                <a:solidFill>
                  <a:srgbClr val="001F5F"/>
                </a:solidFill>
                <a:latin typeface="Palatino Linotype"/>
                <a:cs typeface="Palatino Linotype"/>
              </a:rPr>
              <a:t>same providers </a:t>
            </a:r>
            <a:r>
              <a:rPr lang="en-US" sz="2000" i="1" noProof="0" dirty="0">
                <a:solidFill>
                  <a:srgbClr val="001F5F"/>
                </a:solidFill>
                <a:latin typeface="Palatino Linotype"/>
                <a:cs typeface="Palatino Linotype"/>
              </a:rPr>
              <a:t>as </a:t>
            </a:r>
            <a:r>
              <a:rPr lang="en-US" sz="2000" i="1" spc="-5" noProof="0" dirty="0">
                <a:solidFill>
                  <a:srgbClr val="001F5F"/>
                </a:solidFill>
                <a:latin typeface="Palatino Linotype"/>
                <a:cs typeface="Palatino Linotype"/>
              </a:rPr>
              <a:t>standard </a:t>
            </a:r>
            <a:r>
              <a:rPr lang="en-US" sz="2000" i="1" noProof="0" dirty="0">
                <a:solidFill>
                  <a:srgbClr val="001F5F"/>
                </a:solidFill>
                <a:latin typeface="Palatino Linotype"/>
                <a:cs typeface="Palatino Linotype"/>
              </a:rPr>
              <a:t>plan</a:t>
            </a:r>
            <a:r>
              <a:rPr lang="en-US" sz="2000" i="1" spc="-160" noProof="0" dirty="0">
                <a:solidFill>
                  <a:srgbClr val="001F5F"/>
                </a:solidFill>
                <a:latin typeface="Palatino Linotype"/>
                <a:cs typeface="Palatino Linotype"/>
              </a:rPr>
              <a:t> </a:t>
            </a:r>
            <a:r>
              <a:rPr lang="en-US" sz="2000" i="1" noProof="0" dirty="0">
                <a:solidFill>
                  <a:srgbClr val="001F5F"/>
                </a:solidFill>
                <a:latin typeface="Palatino Linotype"/>
                <a:cs typeface="Palatino Linotype"/>
              </a:rPr>
              <a:t>options</a:t>
            </a:r>
            <a:endParaRPr lang="en-US" sz="2000" noProof="0" dirty="0">
              <a:latin typeface="Palatino Linotype"/>
              <a:cs typeface="Palatino Linotype"/>
            </a:endParaRPr>
          </a:p>
          <a:p>
            <a:pPr marL="241300" indent="-228600">
              <a:lnSpc>
                <a:spcPct val="100000"/>
              </a:lnSpc>
              <a:spcBef>
                <a:spcPts val="955"/>
              </a:spcBef>
              <a:buClr>
                <a:srgbClr val="C00000"/>
              </a:buClr>
              <a:buFont typeface="Wingdings"/>
              <a:buChar char=""/>
              <a:tabLst>
                <a:tab pos="241300" algn="l"/>
              </a:tabLst>
            </a:pPr>
            <a:r>
              <a:rPr lang="en-US" sz="2800" spc="-10" noProof="0" dirty="0">
                <a:solidFill>
                  <a:srgbClr val="001F5F"/>
                </a:solidFill>
                <a:latin typeface="Palatino Linotype"/>
                <a:cs typeface="Palatino Linotype"/>
              </a:rPr>
              <a:t>Employee </a:t>
            </a:r>
            <a:r>
              <a:rPr lang="en-US" sz="2800" spc="-5" noProof="0" dirty="0">
                <a:solidFill>
                  <a:srgbClr val="001F5F"/>
                </a:solidFill>
                <a:latin typeface="Palatino Linotype"/>
                <a:cs typeface="Palatino Linotype"/>
              </a:rPr>
              <a:t>assumes greater responsibility with</a:t>
            </a:r>
            <a:r>
              <a:rPr lang="en-US" sz="2800" spc="10" noProof="0" dirty="0">
                <a:solidFill>
                  <a:srgbClr val="001F5F"/>
                </a:solidFill>
                <a:latin typeface="Palatino Linotype"/>
                <a:cs typeface="Palatino Linotype"/>
              </a:rPr>
              <a:t> </a:t>
            </a:r>
            <a:r>
              <a:rPr lang="en-US" sz="2800" spc="-5" noProof="0" dirty="0">
                <a:solidFill>
                  <a:srgbClr val="001F5F"/>
                </a:solidFill>
                <a:latin typeface="Palatino Linotype"/>
                <a:cs typeface="Palatino Linotype"/>
              </a:rPr>
              <a:t>healthcare</a:t>
            </a:r>
            <a:endParaRPr lang="en-US" sz="2800" noProof="0" dirty="0">
              <a:latin typeface="Palatino Linotype"/>
              <a:cs typeface="Palatino Linotype"/>
            </a:endParaRPr>
          </a:p>
          <a:p>
            <a:pPr marL="241300" indent="-228600">
              <a:lnSpc>
                <a:spcPct val="100000"/>
              </a:lnSpc>
              <a:spcBef>
                <a:spcPts val="994"/>
              </a:spcBef>
              <a:buClr>
                <a:srgbClr val="C00000"/>
              </a:buClr>
              <a:buFont typeface="Wingdings"/>
              <a:buChar char=""/>
              <a:tabLst>
                <a:tab pos="241300" algn="l"/>
              </a:tabLst>
            </a:pPr>
            <a:r>
              <a:rPr lang="en-US" sz="2800" spc="-15" noProof="0" dirty="0">
                <a:solidFill>
                  <a:srgbClr val="001F5F"/>
                </a:solidFill>
                <a:latin typeface="Palatino Linotype"/>
                <a:cs typeface="Palatino Linotype"/>
              </a:rPr>
              <a:t>Lower</a:t>
            </a:r>
            <a:r>
              <a:rPr lang="en-US" sz="2800" spc="5" noProof="0" dirty="0">
                <a:solidFill>
                  <a:srgbClr val="001F5F"/>
                </a:solidFill>
                <a:latin typeface="Palatino Linotype"/>
                <a:cs typeface="Palatino Linotype"/>
              </a:rPr>
              <a:t> </a:t>
            </a:r>
            <a:r>
              <a:rPr lang="en-US" sz="2800" spc="-5" noProof="0" dirty="0">
                <a:solidFill>
                  <a:srgbClr val="001F5F"/>
                </a:solidFill>
                <a:latin typeface="Palatino Linotype"/>
                <a:cs typeface="Palatino Linotype"/>
              </a:rPr>
              <a:t>Premiums</a:t>
            </a:r>
            <a:endParaRPr lang="en-US" sz="2800" noProof="0" dirty="0">
              <a:latin typeface="Palatino Linotype"/>
              <a:cs typeface="Palatino Linotype"/>
            </a:endParaRPr>
          </a:p>
          <a:p>
            <a:pPr marL="241300" indent="-228600">
              <a:lnSpc>
                <a:spcPct val="100000"/>
              </a:lnSpc>
              <a:spcBef>
                <a:spcPts val="1010"/>
              </a:spcBef>
              <a:buClr>
                <a:srgbClr val="C00000"/>
              </a:buClr>
              <a:buFont typeface="Wingdings"/>
              <a:buChar char=""/>
              <a:tabLst>
                <a:tab pos="241300" algn="l"/>
              </a:tabLst>
            </a:pPr>
            <a:r>
              <a:rPr lang="en-US" sz="2800" spc="-5" noProof="0" dirty="0">
                <a:solidFill>
                  <a:srgbClr val="001F5F"/>
                </a:solidFill>
                <a:latin typeface="Palatino Linotype"/>
                <a:cs typeface="Palatino Linotype"/>
              </a:rPr>
              <a:t>High Deductibles - </a:t>
            </a:r>
            <a:r>
              <a:rPr lang="en-US" sz="2800" b="1" i="1" u="heavy" spc="-5" noProof="0" dirty="0">
                <a:solidFill>
                  <a:srgbClr val="001F5F"/>
                </a:solidFill>
                <a:uFill>
                  <a:solidFill>
                    <a:srgbClr val="001F5F"/>
                  </a:solidFill>
                </a:uFill>
                <a:latin typeface="Palatino Linotype"/>
                <a:cs typeface="Palatino Linotype"/>
              </a:rPr>
              <a:t>Including deductibles </a:t>
            </a:r>
            <a:r>
              <a:rPr lang="en-US" sz="2800" b="1" i="1" u="heavy" noProof="0" dirty="0">
                <a:solidFill>
                  <a:srgbClr val="001F5F"/>
                </a:solidFill>
                <a:uFill>
                  <a:solidFill>
                    <a:srgbClr val="001F5F"/>
                  </a:solidFill>
                </a:uFill>
                <a:latin typeface="Palatino Linotype"/>
                <a:cs typeface="Palatino Linotype"/>
              </a:rPr>
              <a:t>for </a:t>
            </a:r>
            <a:r>
              <a:rPr lang="en-US" sz="2800" b="1" i="1" u="heavy" spc="-10" noProof="0" dirty="0">
                <a:solidFill>
                  <a:srgbClr val="001F5F"/>
                </a:solidFill>
                <a:uFill>
                  <a:solidFill>
                    <a:srgbClr val="001F5F"/>
                  </a:solidFill>
                </a:uFill>
                <a:latin typeface="Palatino Linotype"/>
                <a:cs typeface="Palatino Linotype"/>
              </a:rPr>
              <a:t>HMO</a:t>
            </a:r>
            <a:r>
              <a:rPr lang="en-US" sz="2800" b="1" i="1" u="heavy" spc="55" noProof="0" dirty="0">
                <a:solidFill>
                  <a:srgbClr val="001F5F"/>
                </a:solidFill>
                <a:uFill>
                  <a:solidFill>
                    <a:srgbClr val="001F5F"/>
                  </a:solidFill>
                </a:uFill>
                <a:latin typeface="Palatino Linotype"/>
                <a:cs typeface="Palatino Linotype"/>
              </a:rPr>
              <a:t> </a:t>
            </a:r>
            <a:r>
              <a:rPr lang="en-US" sz="2800" b="1" i="1" u="heavy" spc="-5" noProof="0" dirty="0">
                <a:solidFill>
                  <a:srgbClr val="001F5F"/>
                </a:solidFill>
                <a:uFill>
                  <a:solidFill>
                    <a:srgbClr val="001F5F"/>
                  </a:solidFill>
                </a:uFill>
                <a:latin typeface="Palatino Linotype"/>
                <a:cs typeface="Palatino Linotype"/>
              </a:rPr>
              <a:t>plans</a:t>
            </a:r>
            <a:endParaRPr lang="en-US" sz="2800" noProof="0" dirty="0">
              <a:latin typeface="Palatino Linotype"/>
              <a:cs typeface="Palatino Linotype"/>
            </a:endParaRPr>
          </a:p>
          <a:p>
            <a:pPr marL="241300" marR="241300" indent="-228600">
              <a:lnSpc>
                <a:spcPct val="100000"/>
              </a:lnSpc>
              <a:spcBef>
                <a:spcPts val="994"/>
              </a:spcBef>
              <a:buClr>
                <a:srgbClr val="C00000"/>
              </a:buClr>
              <a:buFont typeface="Wingdings"/>
              <a:buChar char=""/>
              <a:tabLst>
                <a:tab pos="241300" algn="l"/>
              </a:tabLst>
            </a:pPr>
            <a:r>
              <a:rPr lang="en-US" sz="2800" spc="-10" noProof="0" dirty="0">
                <a:solidFill>
                  <a:srgbClr val="001F5F"/>
                </a:solidFill>
                <a:latin typeface="Palatino Linotype"/>
                <a:cs typeface="Palatino Linotype"/>
              </a:rPr>
              <a:t>Participation </a:t>
            </a:r>
            <a:r>
              <a:rPr lang="en-US" sz="2800" spc="-5" noProof="0" dirty="0">
                <a:solidFill>
                  <a:srgbClr val="001F5F"/>
                </a:solidFill>
                <a:latin typeface="Palatino Linotype"/>
                <a:cs typeface="Palatino Linotype"/>
              </a:rPr>
              <a:t>in </a:t>
            </a:r>
            <a:r>
              <a:rPr lang="en-US" sz="2800" spc="-10" noProof="0" dirty="0">
                <a:solidFill>
                  <a:srgbClr val="001F5F"/>
                </a:solidFill>
                <a:latin typeface="Palatino Linotype"/>
                <a:cs typeface="Palatino Linotype"/>
              </a:rPr>
              <a:t>Health </a:t>
            </a:r>
            <a:r>
              <a:rPr lang="en-US" sz="2800" spc="-5" noProof="0" dirty="0">
                <a:solidFill>
                  <a:srgbClr val="001F5F"/>
                </a:solidFill>
                <a:latin typeface="Palatino Linotype"/>
                <a:cs typeface="Palatino Linotype"/>
              </a:rPr>
              <a:t>Savings Account (HSA) to</a:t>
            </a:r>
            <a:r>
              <a:rPr lang="en-US" sz="2800" spc="-95" noProof="0" dirty="0">
                <a:solidFill>
                  <a:srgbClr val="001F5F"/>
                </a:solidFill>
                <a:latin typeface="Palatino Linotype"/>
                <a:cs typeface="Palatino Linotype"/>
              </a:rPr>
              <a:t> </a:t>
            </a:r>
            <a:r>
              <a:rPr lang="en-US" sz="2800" noProof="0" dirty="0">
                <a:solidFill>
                  <a:srgbClr val="001F5F"/>
                </a:solidFill>
                <a:latin typeface="Palatino Linotype"/>
                <a:cs typeface="Palatino Linotype"/>
              </a:rPr>
              <a:t>offset  </a:t>
            </a:r>
            <a:r>
              <a:rPr lang="en-US" sz="2800" spc="-5" noProof="0" dirty="0">
                <a:solidFill>
                  <a:srgbClr val="001F5F"/>
                </a:solidFill>
                <a:latin typeface="Palatino Linotype"/>
                <a:cs typeface="Palatino Linotype"/>
              </a:rPr>
              <a:t>out-of-pocket expenses</a:t>
            </a:r>
            <a:endParaRPr lang="en-US" sz="2800" noProof="0" dirty="0">
              <a:latin typeface="Palatino Linotype"/>
              <a:cs typeface="Palatino Linotyp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1817877" y="662432"/>
            <a:ext cx="7452359" cy="574040"/>
          </a:xfrm>
          <a:prstGeom prst="rect">
            <a:avLst/>
          </a:prstGeom>
        </p:spPr>
        <p:txBody>
          <a:bodyPr vert="horz" wrap="square" lIns="0" tIns="12700" rIns="0" bIns="0" rtlCol="0">
            <a:spAutoFit/>
          </a:bodyPr>
          <a:lstStyle/>
          <a:p>
            <a:pPr marL="12700">
              <a:lnSpc>
                <a:spcPct val="100000"/>
              </a:lnSpc>
              <a:spcBef>
                <a:spcPts val="100"/>
              </a:spcBef>
            </a:pPr>
            <a:r>
              <a:rPr lang="en-US" sz="3600" u="heavy" spc="-5" noProof="0" dirty="0">
                <a:solidFill>
                  <a:srgbClr val="FFFFFF"/>
                </a:solidFill>
                <a:uFill>
                  <a:solidFill>
                    <a:srgbClr val="FFFFFF"/>
                  </a:solidFill>
                </a:uFill>
              </a:rPr>
              <a:t>Health Insurance </a:t>
            </a:r>
            <a:r>
              <a:rPr lang="en-US" sz="3600" u="heavy" noProof="0" dirty="0">
                <a:solidFill>
                  <a:srgbClr val="FFFFFF"/>
                </a:solidFill>
                <a:uFill>
                  <a:solidFill>
                    <a:srgbClr val="FFFFFF"/>
                  </a:solidFill>
                </a:uFill>
              </a:rPr>
              <a:t>Standard</a:t>
            </a:r>
            <a:r>
              <a:rPr lang="en-US" sz="3600" u="heavy" spc="-80" noProof="0" dirty="0">
                <a:solidFill>
                  <a:srgbClr val="FFFFFF"/>
                </a:solidFill>
                <a:uFill>
                  <a:solidFill>
                    <a:srgbClr val="FFFFFF"/>
                  </a:solidFill>
                </a:uFill>
              </a:rPr>
              <a:t> </a:t>
            </a:r>
            <a:r>
              <a:rPr lang="en-US" sz="3600" u="heavy" noProof="0" dirty="0">
                <a:solidFill>
                  <a:srgbClr val="FFFFFF"/>
                </a:solidFill>
                <a:uFill>
                  <a:solidFill>
                    <a:srgbClr val="FFFFFF"/>
                  </a:solidFill>
                </a:uFill>
              </a:rPr>
              <a:t>Options</a:t>
            </a:r>
            <a:endParaRPr lang="en-US" sz="3600" noProof="0" dirty="0"/>
          </a:p>
        </p:txBody>
      </p:sp>
      <p:graphicFrame>
        <p:nvGraphicFramePr>
          <p:cNvPr id="4" name="object 4"/>
          <p:cNvGraphicFramePr>
            <a:graphicFrameLocks noGrp="1"/>
          </p:cNvGraphicFramePr>
          <p:nvPr>
            <p:extLst>
              <p:ext uri="{D42A27DB-BD31-4B8C-83A1-F6EECF244321}">
                <p14:modId xmlns:p14="http://schemas.microsoft.com/office/powerpoint/2010/main" val="2679462930"/>
              </p:ext>
            </p:extLst>
          </p:nvPr>
        </p:nvGraphicFramePr>
        <p:xfrm>
          <a:off x="48787" y="2147951"/>
          <a:ext cx="11402694" cy="3180078"/>
        </p:xfrm>
        <a:graphic>
          <a:graphicData uri="http://schemas.openxmlformats.org/drawingml/2006/table">
            <a:tbl>
              <a:tblPr firstRow="1" bandRow="1">
                <a:tableStyleId>{2D5ABB26-0587-4C30-8999-92F81FD0307C}</a:tableStyleId>
              </a:tblPr>
              <a:tblGrid>
                <a:gridCol w="3119755">
                  <a:extLst>
                    <a:ext uri="{9D8B030D-6E8A-4147-A177-3AD203B41FA5}">
                      <a16:colId xmlns:a16="http://schemas.microsoft.com/office/drawing/2014/main" val="20000"/>
                    </a:ext>
                  </a:extLst>
                </a:gridCol>
                <a:gridCol w="4840605">
                  <a:extLst>
                    <a:ext uri="{9D8B030D-6E8A-4147-A177-3AD203B41FA5}">
                      <a16:colId xmlns:a16="http://schemas.microsoft.com/office/drawing/2014/main" val="20001"/>
                    </a:ext>
                  </a:extLst>
                </a:gridCol>
                <a:gridCol w="3442334">
                  <a:extLst>
                    <a:ext uri="{9D8B030D-6E8A-4147-A177-3AD203B41FA5}">
                      <a16:colId xmlns:a16="http://schemas.microsoft.com/office/drawing/2014/main" val="20002"/>
                    </a:ext>
                  </a:extLst>
                </a:gridCol>
              </a:tblGrid>
              <a:tr h="929766">
                <a:tc>
                  <a:txBody>
                    <a:bodyPr/>
                    <a:lstStyle/>
                    <a:p>
                      <a:pPr marL="91440">
                        <a:lnSpc>
                          <a:spcPct val="100000"/>
                        </a:lnSpc>
                        <a:spcBef>
                          <a:spcPts val="180"/>
                        </a:spcBef>
                      </a:pPr>
                      <a:r>
                        <a:rPr lang="en-US" sz="2800" b="1" spc="-5" noProof="0" dirty="0">
                          <a:solidFill>
                            <a:srgbClr val="FFFFFF"/>
                          </a:solidFill>
                          <a:latin typeface="Palatino Linotype"/>
                          <a:cs typeface="Palatino Linotype"/>
                        </a:rPr>
                        <a:t>Plan</a:t>
                      </a:r>
                      <a:r>
                        <a:rPr lang="en-US" sz="2800" b="1" spc="5" noProof="0" dirty="0">
                          <a:solidFill>
                            <a:srgbClr val="FFFFFF"/>
                          </a:solidFill>
                          <a:latin typeface="Palatino Linotype"/>
                          <a:cs typeface="Palatino Linotype"/>
                        </a:rPr>
                        <a:t> </a:t>
                      </a:r>
                      <a:r>
                        <a:rPr lang="en-US" sz="2800" b="1" spc="-75" noProof="0" dirty="0">
                          <a:solidFill>
                            <a:srgbClr val="FFFFFF"/>
                          </a:solidFill>
                          <a:latin typeface="Palatino Linotype"/>
                          <a:cs typeface="Palatino Linotype"/>
                        </a:rPr>
                        <a:t>Type</a:t>
                      </a:r>
                      <a:endParaRPr lang="en-US" sz="2800" noProof="0" dirty="0">
                        <a:latin typeface="Palatino Linotype"/>
                        <a:cs typeface="Palatino Linotype"/>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1905" algn="ctr">
                        <a:lnSpc>
                          <a:spcPct val="100000"/>
                        </a:lnSpc>
                        <a:spcBef>
                          <a:spcPts val="180"/>
                        </a:spcBef>
                      </a:pPr>
                      <a:r>
                        <a:rPr lang="en-US" sz="2800" b="1" spc="-5" noProof="0" dirty="0">
                          <a:solidFill>
                            <a:srgbClr val="FFFFFF"/>
                          </a:solidFill>
                          <a:latin typeface="Palatino Linotype"/>
                          <a:cs typeface="Palatino Linotype"/>
                        </a:rPr>
                        <a:t>Coverage Level</a:t>
                      </a:r>
                      <a:endParaRPr lang="en-US" sz="2800" noProof="0" dirty="0">
                        <a:latin typeface="Palatino Linotype"/>
                        <a:cs typeface="Palatino Linotype"/>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R="83185" algn="r">
                        <a:lnSpc>
                          <a:spcPct val="100000"/>
                        </a:lnSpc>
                        <a:spcBef>
                          <a:spcPts val="180"/>
                        </a:spcBef>
                      </a:pPr>
                      <a:r>
                        <a:rPr lang="en-US" sz="2800" b="1" spc="-5" noProof="0" dirty="0">
                          <a:solidFill>
                            <a:srgbClr val="FFFFFF"/>
                          </a:solidFill>
                          <a:latin typeface="Palatino Linotype"/>
                          <a:cs typeface="Palatino Linotype"/>
                        </a:rPr>
                        <a:t>Monthly</a:t>
                      </a:r>
                      <a:r>
                        <a:rPr lang="en-US" sz="2800" b="1" spc="-25" noProof="0" dirty="0">
                          <a:solidFill>
                            <a:srgbClr val="FFFFFF"/>
                          </a:solidFill>
                          <a:latin typeface="Palatino Linotype"/>
                          <a:cs typeface="Palatino Linotype"/>
                        </a:rPr>
                        <a:t> </a:t>
                      </a:r>
                      <a:r>
                        <a:rPr lang="en-US" sz="2800" b="1" spc="-10" noProof="0" dirty="0">
                          <a:solidFill>
                            <a:srgbClr val="FFFFFF"/>
                          </a:solidFill>
                          <a:latin typeface="Palatino Linotype"/>
                          <a:cs typeface="Palatino Linotype"/>
                        </a:rPr>
                        <a:t>Premium</a:t>
                      </a:r>
                      <a:endParaRPr lang="en-US" sz="2800" noProof="0" dirty="0">
                        <a:latin typeface="Palatino Linotype"/>
                        <a:cs typeface="Palatino Linotype"/>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604393">
                <a:tc>
                  <a:txBody>
                    <a:bodyPr/>
                    <a:lstStyle/>
                    <a:p>
                      <a:pPr marL="91440">
                        <a:lnSpc>
                          <a:spcPct val="100000"/>
                        </a:lnSpc>
                        <a:spcBef>
                          <a:spcPts val="235"/>
                        </a:spcBef>
                      </a:pPr>
                      <a:r>
                        <a:rPr lang="en-US" sz="2000" noProof="0" dirty="0">
                          <a:latin typeface="Palatino Linotype"/>
                          <a:cs typeface="Palatino Linotype"/>
                        </a:rPr>
                        <a:t>PPO or HMO –</a:t>
                      </a:r>
                      <a:r>
                        <a:rPr lang="en-US" sz="2000" spc="-65" noProof="0" dirty="0">
                          <a:latin typeface="Palatino Linotype"/>
                          <a:cs typeface="Palatino Linotype"/>
                        </a:rPr>
                        <a:t> </a:t>
                      </a:r>
                      <a:r>
                        <a:rPr lang="en-US" sz="2000" noProof="0" dirty="0">
                          <a:latin typeface="Palatino Linotype"/>
                          <a:cs typeface="Palatino Linotype"/>
                        </a:rPr>
                        <a:t>Standard</a:t>
                      </a: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635" algn="ctr">
                        <a:lnSpc>
                          <a:spcPct val="100000"/>
                        </a:lnSpc>
                        <a:spcBef>
                          <a:spcPts val="235"/>
                        </a:spcBef>
                      </a:pPr>
                      <a:r>
                        <a:rPr lang="en-US" sz="2000" b="1" noProof="0" dirty="0">
                          <a:latin typeface="Palatino Linotype"/>
                          <a:cs typeface="Palatino Linotype"/>
                        </a:rPr>
                        <a:t>Individual </a:t>
                      </a:r>
                      <a:r>
                        <a:rPr lang="en-US" sz="2000" noProof="0" dirty="0">
                          <a:latin typeface="Palatino Linotype"/>
                          <a:cs typeface="Palatino Linotype"/>
                        </a:rPr>
                        <a:t>= </a:t>
                      </a:r>
                      <a:r>
                        <a:rPr lang="en-US" sz="2000" spc="-10" noProof="0" dirty="0">
                          <a:latin typeface="Palatino Linotype"/>
                          <a:cs typeface="Palatino Linotype"/>
                        </a:rPr>
                        <a:t>Employee</a:t>
                      </a:r>
                      <a:r>
                        <a:rPr lang="en-US" sz="2000" spc="-45" noProof="0" dirty="0">
                          <a:latin typeface="Palatino Linotype"/>
                          <a:cs typeface="Palatino Linotype"/>
                        </a:rPr>
                        <a:t> ONLY</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R="84455" algn="r">
                        <a:lnSpc>
                          <a:spcPct val="100000"/>
                        </a:lnSpc>
                        <a:spcBef>
                          <a:spcPts val="180"/>
                        </a:spcBef>
                      </a:pPr>
                      <a:r>
                        <a:rPr lang="en-US" sz="2800" spc="-5" noProof="0" dirty="0">
                          <a:latin typeface="Palatino Linotype"/>
                          <a:cs typeface="Palatino Linotype"/>
                        </a:rPr>
                        <a:t>$50.00 </a:t>
                      </a:r>
                      <a:r>
                        <a:rPr lang="en-US" sz="2800" spc="-10" noProof="0" dirty="0">
                          <a:latin typeface="Palatino Linotype"/>
                          <a:cs typeface="Palatino Linotype"/>
                        </a:rPr>
                        <a:t>per</a:t>
                      </a:r>
                      <a:r>
                        <a:rPr lang="en-US" sz="2800" spc="-55" noProof="0" dirty="0">
                          <a:latin typeface="Palatino Linotype"/>
                          <a:cs typeface="Palatino Linotype"/>
                        </a:rPr>
                        <a:t> </a:t>
                      </a:r>
                      <a:r>
                        <a:rPr lang="en-US" sz="2800" spc="-5" noProof="0" dirty="0">
                          <a:latin typeface="Palatino Linotype"/>
                          <a:cs typeface="Palatino Linotype"/>
                        </a:rPr>
                        <a:t>month</a:t>
                      </a:r>
                      <a:endParaRPr lang="en-US" sz="2800" noProof="0" dirty="0">
                        <a:latin typeface="Palatino Linotype"/>
                        <a:cs typeface="Palatino Linotype"/>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701039">
                <a:tc>
                  <a:txBody>
                    <a:bodyPr/>
                    <a:lstStyle/>
                    <a:p>
                      <a:pPr marL="91440">
                        <a:lnSpc>
                          <a:spcPct val="100000"/>
                        </a:lnSpc>
                        <a:spcBef>
                          <a:spcPts val="240"/>
                        </a:spcBef>
                      </a:pPr>
                      <a:r>
                        <a:rPr lang="en-US" sz="2000" noProof="0" dirty="0">
                          <a:latin typeface="Palatino Linotype"/>
                          <a:cs typeface="Palatino Linotype"/>
                        </a:rPr>
                        <a:t>PPO or HMO –</a:t>
                      </a:r>
                      <a:r>
                        <a:rPr lang="en-US" sz="2000" spc="-65" noProof="0" dirty="0">
                          <a:latin typeface="Palatino Linotype"/>
                          <a:cs typeface="Palatino Linotype"/>
                        </a:rPr>
                        <a:t> </a:t>
                      </a:r>
                      <a:r>
                        <a:rPr lang="en-US" sz="2000" noProof="0" dirty="0">
                          <a:latin typeface="Palatino Linotype"/>
                          <a:cs typeface="Palatino Linotype"/>
                        </a:rPr>
                        <a:t>Standard</a:t>
                      </a: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40"/>
                        </a:spcBef>
                      </a:pPr>
                      <a:r>
                        <a:rPr lang="en-US" sz="2000" b="1" noProof="0" dirty="0">
                          <a:latin typeface="Palatino Linotype"/>
                          <a:cs typeface="Palatino Linotype"/>
                        </a:rPr>
                        <a:t>Family </a:t>
                      </a:r>
                      <a:r>
                        <a:rPr lang="en-US" sz="2000" noProof="0" dirty="0">
                          <a:latin typeface="Palatino Linotype"/>
                          <a:cs typeface="Palatino Linotype"/>
                        </a:rPr>
                        <a:t>= </a:t>
                      </a:r>
                      <a:r>
                        <a:rPr lang="en-US" sz="2000" spc="-10" noProof="0" dirty="0">
                          <a:latin typeface="Palatino Linotype"/>
                          <a:cs typeface="Palatino Linotype"/>
                        </a:rPr>
                        <a:t>Employee </a:t>
                      </a:r>
                      <a:r>
                        <a:rPr lang="en-US" sz="2000" noProof="0" dirty="0">
                          <a:latin typeface="Palatino Linotype"/>
                          <a:cs typeface="Palatino Linotype"/>
                        </a:rPr>
                        <a:t>+ </a:t>
                      </a:r>
                      <a:r>
                        <a:rPr lang="en-US" sz="2000" spc="-5" noProof="0" dirty="0">
                          <a:latin typeface="Palatino Linotype"/>
                          <a:cs typeface="Palatino Linotype"/>
                        </a:rPr>
                        <a:t>eligible</a:t>
                      </a:r>
                      <a:r>
                        <a:rPr lang="en-US" sz="2000" spc="-35" noProof="0" dirty="0">
                          <a:latin typeface="Palatino Linotype"/>
                          <a:cs typeface="Palatino Linotype"/>
                        </a:rPr>
                        <a:t> </a:t>
                      </a:r>
                      <a:r>
                        <a:rPr lang="en-US" sz="2000" noProof="0" dirty="0">
                          <a:latin typeface="Palatino Linotype"/>
                          <a:cs typeface="Palatino Linotype"/>
                        </a:rPr>
                        <a:t>dependents</a:t>
                      </a: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84455" algn="r">
                        <a:lnSpc>
                          <a:spcPct val="100000"/>
                        </a:lnSpc>
                        <a:spcBef>
                          <a:spcPts val="180"/>
                        </a:spcBef>
                      </a:pPr>
                      <a:r>
                        <a:rPr lang="en-US" sz="2800" spc="-5" noProof="0" dirty="0">
                          <a:latin typeface="Palatino Linotype"/>
                          <a:cs typeface="Palatino Linotype"/>
                        </a:rPr>
                        <a:t>$180.00 </a:t>
                      </a:r>
                      <a:r>
                        <a:rPr lang="en-US" sz="2800" spc="-10" noProof="0" dirty="0">
                          <a:latin typeface="Palatino Linotype"/>
                          <a:cs typeface="Palatino Linotype"/>
                        </a:rPr>
                        <a:t>per</a:t>
                      </a:r>
                      <a:r>
                        <a:rPr lang="en-US" sz="2800" spc="-55" noProof="0" dirty="0">
                          <a:latin typeface="Palatino Linotype"/>
                          <a:cs typeface="Palatino Linotype"/>
                        </a:rPr>
                        <a:t> </a:t>
                      </a:r>
                      <a:r>
                        <a:rPr lang="en-US" sz="2800" spc="-5" noProof="0" dirty="0">
                          <a:latin typeface="Palatino Linotype"/>
                          <a:cs typeface="Palatino Linotype"/>
                        </a:rPr>
                        <a:t>month</a:t>
                      </a:r>
                      <a:endParaRPr lang="en-US" sz="2800" noProof="0" dirty="0">
                        <a:latin typeface="Palatino Linotype"/>
                        <a:cs typeface="Palatino Linotype"/>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944880">
                <a:tc>
                  <a:txBody>
                    <a:bodyPr/>
                    <a:lstStyle/>
                    <a:p>
                      <a:pPr marL="91440">
                        <a:lnSpc>
                          <a:spcPct val="100000"/>
                        </a:lnSpc>
                        <a:spcBef>
                          <a:spcPts val="240"/>
                        </a:spcBef>
                      </a:pPr>
                      <a:r>
                        <a:rPr lang="en-US" sz="2000" noProof="0" dirty="0">
                          <a:latin typeface="Palatino Linotype"/>
                          <a:cs typeface="Palatino Linotype"/>
                        </a:rPr>
                        <a:t>PPO or HMO –</a:t>
                      </a:r>
                      <a:r>
                        <a:rPr lang="en-US" sz="2000" spc="-60" noProof="0" dirty="0">
                          <a:latin typeface="Palatino Linotype"/>
                          <a:cs typeface="Palatino Linotype"/>
                        </a:rPr>
                        <a:t> </a:t>
                      </a:r>
                      <a:r>
                        <a:rPr lang="en-US" sz="2000" noProof="0" dirty="0">
                          <a:latin typeface="Palatino Linotype"/>
                          <a:cs typeface="Palatino Linotype"/>
                        </a:rPr>
                        <a:t>Standard</a:t>
                      </a:r>
                    </a:p>
                    <a:p>
                      <a:pPr marL="91440">
                        <a:lnSpc>
                          <a:spcPct val="100000"/>
                        </a:lnSpc>
                      </a:pPr>
                      <a:r>
                        <a:rPr lang="en-US" sz="2000" noProof="0" dirty="0">
                          <a:latin typeface="Palatino Linotype"/>
                          <a:cs typeface="Palatino Linotype"/>
                        </a:rPr>
                        <a:t>- Spouse</a:t>
                      </a:r>
                      <a:r>
                        <a:rPr lang="en-US" sz="2000" spc="-35" noProof="0" dirty="0">
                          <a:latin typeface="Palatino Linotype"/>
                          <a:cs typeface="Palatino Linotype"/>
                        </a:rPr>
                        <a:t> </a:t>
                      </a:r>
                      <a:r>
                        <a:rPr lang="en-US" sz="2000" noProof="0" dirty="0">
                          <a:latin typeface="Palatino Linotype"/>
                          <a:cs typeface="Palatino Linotype"/>
                        </a:rPr>
                        <a:t>Program</a:t>
                      </a: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40"/>
                        </a:spcBef>
                      </a:pPr>
                      <a:r>
                        <a:rPr lang="en-US" sz="2000" b="1" noProof="0" dirty="0">
                          <a:latin typeface="Palatino Linotype"/>
                          <a:cs typeface="Palatino Linotype"/>
                        </a:rPr>
                        <a:t>Family </a:t>
                      </a:r>
                      <a:r>
                        <a:rPr lang="en-US" sz="2000" noProof="0" dirty="0">
                          <a:latin typeface="Palatino Linotype"/>
                          <a:cs typeface="Palatino Linotype"/>
                        </a:rPr>
                        <a:t>= </a:t>
                      </a:r>
                      <a:r>
                        <a:rPr lang="en-US" sz="2000" spc="-10" noProof="0" dirty="0">
                          <a:latin typeface="Palatino Linotype"/>
                          <a:cs typeface="Palatino Linotype"/>
                        </a:rPr>
                        <a:t>Employee </a:t>
                      </a:r>
                      <a:r>
                        <a:rPr lang="en-US" sz="2000" noProof="0" dirty="0">
                          <a:latin typeface="Palatino Linotype"/>
                          <a:cs typeface="Palatino Linotype"/>
                        </a:rPr>
                        <a:t>+ eligible</a:t>
                      </a:r>
                      <a:r>
                        <a:rPr lang="en-US" sz="2000" spc="-60" noProof="0" dirty="0">
                          <a:latin typeface="Palatino Linotype"/>
                          <a:cs typeface="Palatino Linotype"/>
                        </a:rPr>
                        <a:t> </a:t>
                      </a:r>
                      <a:r>
                        <a:rPr lang="en-US" sz="2000" noProof="0" dirty="0">
                          <a:latin typeface="Palatino Linotype"/>
                          <a:cs typeface="Palatino Linotype"/>
                        </a:rPr>
                        <a:t>dependents</a:t>
                      </a: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R="83185" algn="r">
                        <a:lnSpc>
                          <a:spcPct val="100000"/>
                        </a:lnSpc>
                        <a:spcBef>
                          <a:spcPts val="180"/>
                        </a:spcBef>
                      </a:pPr>
                      <a:r>
                        <a:rPr lang="en-US" sz="2800" noProof="0" dirty="0">
                          <a:latin typeface="Palatino Linotype"/>
                          <a:cs typeface="Palatino Linotype"/>
                        </a:rPr>
                        <a:t>$30.00 </a:t>
                      </a:r>
                      <a:r>
                        <a:rPr lang="en-US" sz="2800" spc="-5" noProof="0" dirty="0">
                          <a:latin typeface="Palatino Linotype"/>
                          <a:cs typeface="Palatino Linotype"/>
                        </a:rPr>
                        <a:t>per</a:t>
                      </a:r>
                      <a:r>
                        <a:rPr lang="en-US" sz="2800" spc="-95" noProof="0" dirty="0">
                          <a:latin typeface="Palatino Linotype"/>
                          <a:cs typeface="Palatino Linotype"/>
                        </a:rPr>
                        <a:t> </a:t>
                      </a:r>
                      <a:r>
                        <a:rPr lang="en-US" sz="2800" spc="-5" noProof="0" dirty="0">
                          <a:latin typeface="Palatino Linotype"/>
                          <a:cs typeface="Palatino Linotype"/>
                        </a:rPr>
                        <a:t>month</a:t>
                      </a:r>
                      <a:endParaRPr lang="en-US" sz="2800" noProof="0" dirty="0">
                        <a:latin typeface="Palatino Linotype"/>
                        <a:cs typeface="Palatino Linotype"/>
                      </a:endParaRPr>
                    </a:p>
                    <a:p>
                      <a:pPr marR="82550" algn="r">
                        <a:lnSpc>
                          <a:spcPct val="100000"/>
                        </a:lnSpc>
                        <a:spcBef>
                          <a:spcPts val="5"/>
                        </a:spcBef>
                      </a:pPr>
                      <a:r>
                        <a:rPr lang="en-US" sz="2800" spc="-5" noProof="0" dirty="0">
                          <a:latin typeface="Palatino Linotype"/>
                          <a:cs typeface="Palatino Linotype"/>
                        </a:rPr>
                        <a:t>= </a:t>
                      </a:r>
                      <a:r>
                        <a:rPr lang="en-US" sz="2000" noProof="0" dirty="0">
                          <a:latin typeface="Palatino Linotype"/>
                          <a:cs typeface="Palatino Linotype"/>
                        </a:rPr>
                        <a:t>$15.00 </a:t>
                      </a:r>
                      <a:r>
                        <a:rPr lang="en-US" sz="2000" spc="-5" noProof="0" dirty="0">
                          <a:latin typeface="Palatino Linotype"/>
                          <a:cs typeface="Palatino Linotype"/>
                        </a:rPr>
                        <a:t>per</a:t>
                      </a:r>
                      <a:r>
                        <a:rPr lang="en-US" sz="2000" spc="-60" noProof="0" dirty="0">
                          <a:latin typeface="Palatino Linotype"/>
                          <a:cs typeface="Palatino Linotype"/>
                        </a:rPr>
                        <a:t> </a:t>
                      </a:r>
                      <a:r>
                        <a:rPr lang="en-US" sz="2000" spc="-5" noProof="0" dirty="0">
                          <a:latin typeface="Palatino Linotype"/>
                          <a:cs typeface="Palatino Linotype"/>
                        </a:rPr>
                        <a:t>month/spouse</a:t>
                      </a:r>
                      <a:endParaRPr lang="en-US" sz="2000" noProof="0" dirty="0">
                        <a:latin typeface="Palatino Linotype"/>
                        <a:cs typeface="Palatino Linotype"/>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bl>
          </a:graphicData>
        </a:graphic>
      </p:graphicFrame>
      <p:sp>
        <p:nvSpPr>
          <p:cNvPr id="5" name="object 5"/>
          <p:cNvSpPr txBox="1"/>
          <p:nvPr/>
        </p:nvSpPr>
        <p:spPr>
          <a:xfrm>
            <a:off x="610920" y="5584952"/>
            <a:ext cx="10286365" cy="1112520"/>
          </a:xfrm>
          <a:prstGeom prst="rect">
            <a:avLst/>
          </a:prstGeom>
        </p:spPr>
        <p:txBody>
          <a:bodyPr vert="horz" wrap="square" lIns="0" tIns="12700" rIns="0" bIns="0" rtlCol="0">
            <a:spAutoFit/>
          </a:bodyPr>
          <a:lstStyle/>
          <a:p>
            <a:pPr marL="1178560" indent="-187325">
              <a:lnSpc>
                <a:spcPct val="100000"/>
              </a:lnSpc>
              <a:spcBef>
                <a:spcPts val="100"/>
              </a:spcBef>
              <a:buClr>
                <a:schemeClr val="bg1"/>
              </a:buClr>
              <a:buSzPct val="96875"/>
              <a:buFont typeface="Wingdings"/>
              <a:buChar char=""/>
              <a:tabLst>
                <a:tab pos="1179195" algn="l"/>
              </a:tabLst>
            </a:pPr>
            <a:r>
              <a:rPr lang="en-US" sz="3200" b="1" spc="-5" noProof="0" dirty="0">
                <a:solidFill>
                  <a:srgbClr val="FFFFFF"/>
                </a:solidFill>
                <a:latin typeface="Palatino Linotype"/>
                <a:cs typeface="Palatino Linotype"/>
              </a:rPr>
              <a:t>Premiums </a:t>
            </a:r>
            <a:r>
              <a:rPr lang="en-US" sz="3200" b="1" noProof="0" dirty="0">
                <a:solidFill>
                  <a:srgbClr val="FFFFFF"/>
                </a:solidFill>
                <a:latin typeface="Palatino Linotype"/>
                <a:cs typeface="Palatino Linotype"/>
              </a:rPr>
              <a:t>listed are </a:t>
            </a:r>
            <a:r>
              <a:rPr lang="en-US" sz="3200" b="1" spc="-5" noProof="0" dirty="0">
                <a:solidFill>
                  <a:srgbClr val="FFFFFF"/>
                </a:solidFill>
                <a:latin typeface="Palatino Linotype"/>
                <a:cs typeface="Palatino Linotype"/>
              </a:rPr>
              <a:t>for full time</a:t>
            </a:r>
            <a:r>
              <a:rPr lang="en-US" sz="3200" b="1" spc="-55" noProof="0" dirty="0">
                <a:solidFill>
                  <a:srgbClr val="FFFFFF"/>
                </a:solidFill>
                <a:latin typeface="Palatino Linotype"/>
                <a:cs typeface="Palatino Linotype"/>
              </a:rPr>
              <a:t> </a:t>
            </a:r>
            <a:r>
              <a:rPr lang="en-US" sz="3200" b="1" noProof="0" dirty="0">
                <a:solidFill>
                  <a:srgbClr val="FFFFFF"/>
                </a:solidFill>
                <a:latin typeface="Palatino Linotype"/>
                <a:cs typeface="Palatino Linotype"/>
              </a:rPr>
              <a:t>employees</a:t>
            </a:r>
            <a:endParaRPr lang="en-US" sz="3200" noProof="0" dirty="0">
              <a:latin typeface="Palatino Linotype"/>
              <a:cs typeface="Palatino Linotype"/>
            </a:endParaRPr>
          </a:p>
          <a:p>
            <a:pPr marL="12700">
              <a:lnSpc>
                <a:spcPct val="100000"/>
              </a:lnSpc>
              <a:spcBef>
                <a:spcPts val="2800"/>
              </a:spcBef>
            </a:pPr>
            <a:r>
              <a:rPr lang="en-US" sz="1600" spc="-30" noProof="0" dirty="0">
                <a:solidFill>
                  <a:srgbClr val="FFFFFF"/>
                </a:solidFill>
                <a:latin typeface="Palatino Linotype"/>
                <a:cs typeface="Palatino Linotype"/>
              </a:rPr>
              <a:t>**FAU </a:t>
            </a:r>
            <a:r>
              <a:rPr lang="en-US" sz="1600" spc="-5" noProof="0" dirty="0">
                <a:solidFill>
                  <a:srgbClr val="FFFFFF"/>
                </a:solidFill>
                <a:latin typeface="Palatino Linotype"/>
                <a:cs typeface="Palatino Linotype"/>
              </a:rPr>
              <a:t>contributes </a:t>
            </a:r>
            <a:r>
              <a:rPr lang="en-US" sz="1600" spc="-10" noProof="0" dirty="0">
                <a:solidFill>
                  <a:srgbClr val="FFFFFF"/>
                </a:solidFill>
                <a:latin typeface="Palatino Linotype"/>
                <a:cs typeface="Palatino Linotype"/>
              </a:rPr>
              <a:t>over </a:t>
            </a:r>
            <a:r>
              <a:rPr lang="en-US" sz="1600" spc="-5" noProof="0" dirty="0">
                <a:solidFill>
                  <a:srgbClr val="FFFFFF"/>
                </a:solidFill>
                <a:latin typeface="Palatino Linotype"/>
                <a:cs typeface="Palatino Linotype"/>
              </a:rPr>
              <a:t>$750.00 for individual </a:t>
            </a:r>
            <a:r>
              <a:rPr lang="en-US" sz="1600" spc="-10" noProof="0" dirty="0">
                <a:solidFill>
                  <a:srgbClr val="FFFFFF"/>
                </a:solidFill>
                <a:latin typeface="Palatino Linotype"/>
                <a:cs typeface="Palatino Linotype"/>
              </a:rPr>
              <a:t>coverage, </a:t>
            </a:r>
            <a:r>
              <a:rPr lang="en-US" sz="1600" spc="-5" noProof="0" dirty="0">
                <a:solidFill>
                  <a:srgbClr val="FFFFFF"/>
                </a:solidFill>
                <a:latin typeface="Palatino Linotype"/>
                <a:cs typeface="Palatino Linotype"/>
              </a:rPr>
              <a:t>and </a:t>
            </a:r>
            <a:r>
              <a:rPr lang="en-US" sz="1600" spc="-10" noProof="0" dirty="0">
                <a:solidFill>
                  <a:srgbClr val="FFFFFF"/>
                </a:solidFill>
                <a:latin typeface="Palatino Linotype"/>
                <a:cs typeface="Palatino Linotype"/>
              </a:rPr>
              <a:t>over </a:t>
            </a:r>
            <a:r>
              <a:rPr lang="en-US" sz="1600" spc="-5" noProof="0" dirty="0">
                <a:solidFill>
                  <a:srgbClr val="FFFFFF"/>
                </a:solidFill>
                <a:latin typeface="Palatino Linotype"/>
                <a:cs typeface="Palatino Linotype"/>
              </a:rPr>
              <a:t>$1,650.00 for family or </a:t>
            </a:r>
            <a:r>
              <a:rPr lang="en-US" sz="1600" spc="-10" noProof="0" dirty="0">
                <a:solidFill>
                  <a:srgbClr val="FFFFFF"/>
                </a:solidFill>
                <a:latin typeface="Palatino Linotype"/>
                <a:cs typeface="Palatino Linotype"/>
              </a:rPr>
              <a:t>spouse coverage</a:t>
            </a:r>
            <a:r>
              <a:rPr lang="en-US" sz="1600" spc="370" noProof="0" dirty="0">
                <a:solidFill>
                  <a:srgbClr val="FFFFFF"/>
                </a:solidFill>
                <a:latin typeface="Palatino Linotype"/>
                <a:cs typeface="Palatino Linotype"/>
              </a:rPr>
              <a:t> </a:t>
            </a:r>
            <a:r>
              <a:rPr lang="en-US" sz="1600" spc="-30" noProof="0" dirty="0">
                <a:solidFill>
                  <a:srgbClr val="FFFFFF"/>
                </a:solidFill>
                <a:latin typeface="Palatino Linotype"/>
                <a:cs typeface="Palatino Linotype"/>
              </a:rPr>
              <a:t>monthly.</a:t>
            </a:r>
            <a:endParaRPr lang="en-US" sz="1600" noProof="0" dirty="0">
              <a:latin typeface="Palatino Linotype"/>
              <a:cs typeface="Palatino Linotyp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2354326" y="706374"/>
            <a:ext cx="6381750" cy="953135"/>
          </a:xfrm>
          <a:prstGeom prst="rect">
            <a:avLst/>
          </a:prstGeom>
        </p:spPr>
        <p:txBody>
          <a:bodyPr vert="horz" wrap="square" lIns="0" tIns="67945" rIns="0" bIns="0" rtlCol="0">
            <a:spAutoFit/>
          </a:bodyPr>
          <a:lstStyle/>
          <a:p>
            <a:pPr marL="1116330" marR="5080" indent="-1104265">
              <a:lnSpc>
                <a:spcPts val="3460"/>
              </a:lnSpc>
              <a:spcBef>
                <a:spcPts val="535"/>
              </a:spcBef>
            </a:pPr>
            <a:r>
              <a:rPr lang="en-US" sz="3200" u="heavy" spc="-5" noProof="0" dirty="0">
                <a:solidFill>
                  <a:srgbClr val="FFFFFF"/>
                </a:solidFill>
                <a:uFill>
                  <a:solidFill>
                    <a:srgbClr val="FFFFFF"/>
                  </a:solidFill>
                </a:uFill>
              </a:rPr>
              <a:t>Health Insurance HIHP </a:t>
            </a:r>
            <a:r>
              <a:rPr lang="en-US" sz="3200" u="heavy" noProof="0" dirty="0">
                <a:solidFill>
                  <a:srgbClr val="FFFFFF"/>
                </a:solidFill>
                <a:uFill>
                  <a:solidFill>
                    <a:srgbClr val="FFFFFF"/>
                  </a:solidFill>
                </a:uFill>
              </a:rPr>
              <a:t>Options</a:t>
            </a:r>
            <a:r>
              <a:rPr lang="en-US" sz="3200" noProof="0" dirty="0">
                <a:solidFill>
                  <a:srgbClr val="FFFFFF"/>
                </a:solidFill>
              </a:rPr>
              <a:t>**  </a:t>
            </a:r>
            <a:r>
              <a:rPr lang="en-US" sz="3200" u="heavy" spc="-5" noProof="0" dirty="0">
                <a:solidFill>
                  <a:srgbClr val="FFFFFF"/>
                </a:solidFill>
                <a:uFill>
                  <a:solidFill>
                    <a:srgbClr val="FFFFFF"/>
                  </a:solidFill>
                </a:uFill>
              </a:rPr>
              <a:t>(high </a:t>
            </a:r>
            <a:r>
              <a:rPr lang="en-US" sz="3200" u="heavy" noProof="0" dirty="0">
                <a:solidFill>
                  <a:srgbClr val="FFFFFF"/>
                </a:solidFill>
                <a:uFill>
                  <a:solidFill>
                    <a:srgbClr val="FFFFFF"/>
                  </a:solidFill>
                </a:uFill>
              </a:rPr>
              <a:t>deductible</a:t>
            </a:r>
            <a:r>
              <a:rPr lang="en-US" sz="3200" u="heavy" spc="-80" noProof="0" dirty="0">
                <a:solidFill>
                  <a:srgbClr val="FFFFFF"/>
                </a:solidFill>
                <a:uFill>
                  <a:solidFill>
                    <a:srgbClr val="FFFFFF"/>
                  </a:solidFill>
                </a:uFill>
              </a:rPr>
              <a:t> </a:t>
            </a:r>
            <a:r>
              <a:rPr lang="en-US" sz="3200" u="heavy" noProof="0" dirty="0">
                <a:solidFill>
                  <a:srgbClr val="FFFFFF"/>
                </a:solidFill>
                <a:uFill>
                  <a:solidFill>
                    <a:srgbClr val="FFFFFF"/>
                  </a:solidFill>
                </a:uFill>
              </a:rPr>
              <a:t>plan)</a:t>
            </a:r>
            <a:endParaRPr lang="en-US" sz="3200" noProof="0" dirty="0"/>
          </a:p>
        </p:txBody>
      </p:sp>
      <p:sp>
        <p:nvSpPr>
          <p:cNvPr id="4" name="object 4"/>
          <p:cNvSpPr txBox="1"/>
          <p:nvPr/>
        </p:nvSpPr>
        <p:spPr>
          <a:xfrm>
            <a:off x="1792351" y="4760409"/>
            <a:ext cx="8403590" cy="1838325"/>
          </a:xfrm>
          <a:prstGeom prst="rect">
            <a:avLst/>
          </a:prstGeom>
        </p:spPr>
        <p:txBody>
          <a:bodyPr vert="horz" wrap="square" lIns="0" tIns="170815" rIns="0" bIns="0" rtlCol="0">
            <a:spAutoFit/>
          </a:bodyPr>
          <a:lstStyle/>
          <a:p>
            <a:pPr marL="673735" indent="-229235">
              <a:lnSpc>
                <a:spcPct val="100000"/>
              </a:lnSpc>
              <a:spcBef>
                <a:spcPts val="1345"/>
              </a:spcBef>
              <a:buClr>
                <a:schemeClr val="bg1"/>
              </a:buClr>
              <a:buFont typeface="Wingdings"/>
              <a:buChar char=""/>
              <a:tabLst>
                <a:tab pos="674370" algn="l"/>
              </a:tabLst>
            </a:pPr>
            <a:r>
              <a:rPr lang="en-US" sz="3200" b="1" noProof="0" dirty="0">
                <a:solidFill>
                  <a:srgbClr val="F1F1F1"/>
                </a:solidFill>
                <a:latin typeface="Palatino Linotype"/>
                <a:cs typeface="Palatino Linotype"/>
              </a:rPr>
              <a:t>**Includes </a:t>
            </a:r>
            <a:r>
              <a:rPr lang="en-US" sz="3200" b="1" spc="-5" noProof="0" dirty="0">
                <a:solidFill>
                  <a:srgbClr val="F1F1F1"/>
                </a:solidFill>
                <a:latin typeface="Palatino Linotype"/>
                <a:cs typeface="Palatino Linotype"/>
              </a:rPr>
              <a:t>HSA with </a:t>
            </a:r>
            <a:r>
              <a:rPr lang="en-US" sz="3200" b="1" spc="-60" noProof="0" dirty="0">
                <a:solidFill>
                  <a:srgbClr val="F1F1F1"/>
                </a:solidFill>
                <a:latin typeface="Palatino Linotype"/>
                <a:cs typeface="Palatino Linotype"/>
              </a:rPr>
              <a:t>FAU </a:t>
            </a:r>
            <a:r>
              <a:rPr lang="en-US" sz="3200" b="1" noProof="0" dirty="0">
                <a:solidFill>
                  <a:srgbClr val="F1F1F1"/>
                </a:solidFill>
                <a:latin typeface="Palatino Linotype"/>
                <a:cs typeface="Palatino Linotype"/>
              </a:rPr>
              <a:t>contribution</a:t>
            </a:r>
            <a:endParaRPr lang="en-US" sz="3200" noProof="0" dirty="0">
              <a:latin typeface="Palatino Linotype"/>
              <a:cs typeface="Palatino Linotype"/>
            </a:endParaRPr>
          </a:p>
          <a:p>
            <a:pPr marL="2251710" lvl="1" indent="-228600">
              <a:lnSpc>
                <a:spcPct val="100000"/>
              </a:lnSpc>
              <a:spcBef>
                <a:spcPts val="615"/>
              </a:spcBef>
              <a:buClr>
                <a:schemeClr val="bg1"/>
              </a:buClr>
              <a:buFont typeface="Wingdings"/>
              <a:buChar char=""/>
              <a:tabLst>
                <a:tab pos="2251075" algn="l"/>
                <a:tab pos="2251710" algn="l"/>
              </a:tabLst>
            </a:pPr>
            <a:r>
              <a:rPr lang="en-US" sz="1600" b="1" spc="-5" noProof="0" dirty="0">
                <a:solidFill>
                  <a:srgbClr val="F1F1F1"/>
                </a:solidFill>
                <a:latin typeface="Palatino Linotype"/>
                <a:cs typeface="Palatino Linotype"/>
              </a:rPr>
              <a:t>$41.66/month individual up to</a:t>
            </a:r>
            <a:r>
              <a:rPr lang="en-US" sz="1600" b="1" spc="60" noProof="0" dirty="0">
                <a:solidFill>
                  <a:srgbClr val="F1F1F1"/>
                </a:solidFill>
                <a:latin typeface="Palatino Linotype"/>
                <a:cs typeface="Palatino Linotype"/>
              </a:rPr>
              <a:t> </a:t>
            </a:r>
            <a:r>
              <a:rPr lang="en-US" sz="1600" b="1" spc="-5" noProof="0" dirty="0">
                <a:solidFill>
                  <a:srgbClr val="F1F1F1"/>
                </a:solidFill>
                <a:latin typeface="Palatino Linotype"/>
                <a:cs typeface="Palatino Linotype"/>
              </a:rPr>
              <a:t>$500/annually</a:t>
            </a:r>
            <a:endParaRPr lang="en-US" sz="1600" noProof="0" dirty="0">
              <a:latin typeface="Palatino Linotype"/>
              <a:cs typeface="Palatino Linotype"/>
            </a:endParaRPr>
          </a:p>
          <a:p>
            <a:pPr marL="2345690" lvl="2" indent="-229235">
              <a:lnSpc>
                <a:spcPct val="100000"/>
              </a:lnSpc>
              <a:spcBef>
                <a:spcPts val="495"/>
              </a:spcBef>
              <a:buClr>
                <a:schemeClr val="bg1"/>
              </a:buClr>
              <a:buFont typeface="Wingdings"/>
              <a:buChar char=""/>
              <a:tabLst>
                <a:tab pos="2345690" algn="l"/>
                <a:tab pos="2346325" algn="l"/>
              </a:tabLst>
            </a:pPr>
            <a:r>
              <a:rPr lang="en-US" sz="1600" b="1" spc="-5" noProof="0" dirty="0">
                <a:solidFill>
                  <a:srgbClr val="F1F1F1"/>
                </a:solidFill>
                <a:latin typeface="Palatino Linotype"/>
                <a:cs typeface="Palatino Linotype"/>
              </a:rPr>
              <a:t>$83.33/month </a:t>
            </a:r>
            <a:r>
              <a:rPr lang="en-US" sz="1600" b="1" spc="-30" noProof="0" dirty="0">
                <a:solidFill>
                  <a:srgbClr val="F1F1F1"/>
                </a:solidFill>
                <a:latin typeface="Palatino Linotype"/>
                <a:cs typeface="Palatino Linotype"/>
              </a:rPr>
              <a:t>family, </a:t>
            </a:r>
            <a:r>
              <a:rPr lang="en-US" sz="1600" b="1" spc="-5" noProof="0" dirty="0">
                <a:solidFill>
                  <a:srgbClr val="F1F1F1"/>
                </a:solidFill>
                <a:latin typeface="Palatino Linotype"/>
                <a:cs typeface="Palatino Linotype"/>
              </a:rPr>
              <a:t>up to</a:t>
            </a:r>
            <a:r>
              <a:rPr lang="en-US" sz="1600" b="1" spc="55" noProof="0" dirty="0">
                <a:solidFill>
                  <a:srgbClr val="F1F1F1"/>
                </a:solidFill>
                <a:latin typeface="Palatino Linotype"/>
                <a:cs typeface="Palatino Linotype"/>
              </a:rPr>
              <a:t> </a:t>
            </a:r>
            <a:r>
              <a:rPr lang="en-US" sz="1600" b="1" spc="-5" noProof="0" dirty="0">
                <a:solidFill>
                  <a:srgbClr val="F1F1F1"/>
                </a:solidFill>
                <a:latin typeface="Palatino Linotype"/>
                <a:cs typeface="Palatino Linotype"/>
              </a:rPr>
              <a:t>$1,000/annually</a:t>
            </a:r>
            <a:endParaRPr lang="en-US" sz="1600" noProof="0" dirty="0">
              <a:latin typeface="Palatino Linotype"/>
              <a:cs typeface="Palatino Linotype"/>
            </a:endParaRPr>
          </a:p>
          <a:p>
            <a:pPr marL="241300" indent="-228600">
              <a:lnSpc>
                <a:spcPct val="100000"/>
              </a:lnSpc>
              <a:spcBef>
                <a:spcPts val="395"/>
              </a:spcBef>
              <a:buClr>
                <a:schemeClr val="bg1"/>
              </a:buClr>
              <a:buFont typeface="Wingdings"/>
              <a:buChar char=""/>
              <a:tabLst>
                <a:tab pos="241300" algn="l"/>
              </a:tabLst>
            </a:pPr>
            <a:r>
              <a:rPr lang="en-US" sz="3200" b="1" spc="-5" noProof="0" dirty="0">
                <a:solidFill>
                  <a:srgbClr val="F1F1F1"/>
                </a:solidFill>
                <a:latin typeface="Palatino Linotype"/>
                <a:cs typeface="Palatino Linotype"/>
              </a:rPr>
              <a:t>Premiums </a:t>
            </a:r>
            <a:r>
              <a:rPr lang="en-US" sz="3200" b="1" noProof="0" dirty="0">
                <a:solidFill>
                  <a:srgbClr val="F1F1F1"/>
                </a:solidFill>
                <a:latin typeface="Palatino Linotype"/>
                <a:cs typeface="Palatino Linotype"/>
              </a:rPr>
              <a:t>listed are </a:t>
            </a:r>
            <a:r>
              <a:rPr lang="en-US" sz="3200" b="1" spc="-5" noProof="0" dirty="0">
                <a:solidFill>
                  <a:srgbClr val="F1F1F1"/>
                </a:solidFill>
                <a:latin typeface="Palatino Linotype"/>
                <a:cs typeface="Palatino Linotype"/>
              </a:rPr>
              <a:t>for full time</a:t>
            </a:r>
            <a:r>
              <a:rPr lang="en-US" sz="3200" b="1" spc="-65" noProof="0" dirty="0">
                <a:solidFill>
                  <a:srgbClr val="F1F1F1"/>
                </a:solidFill>
                <a:latin typeface="Palatino Linotype"/>
                <a:cs typeface="Palatino Linotype"/>
              </a:rPr>
              <a:t> </a:t>
            </a:r>
            <a:r>
              <a:rPr lang="en-US" sz="3200" b="1" noProof="0" dirty="0">
                <a:solidFill>
                  <a:srgbClr val="F1F1F1"/>
                </a:solidFill>
                <a:latin typeface="Palatino Linotype"/>
                <a:cs typeface="Palatino Linotype"/>
              </a:rPr>
              <a:t>employees</a:t>
            </a:r>
            <a:endParaRPr lang="en-US" sz="3200" noProof="0" dirty="0">
              <a:latin typeface="Palatino Linotype"/>
              <a:cs typeface="Palatino Linotype"/>
            </a:endParaRPr>
          </a:p>
        </p:txBody>
      </p:sp>
      <p:graphicFrame>
        <p:nvGraphicFramePr>
          <p:cNvPr id="5" name="object 5"/>
          <p:cNvGraphicFramePr>
            <a:graphicFrameLocks noGrp="1"/>
          </p:cNvGraphicFramePr>
          <p:nvPr>
            <p:extLst>
              <p:ext uri="{D42A27DB-BD31-4B8C-83A1-F6EECF244321}">
                <p14:modId xmlns:p14="http://schemas.microsoft.com/office/powerpoint/2010/main" val="357313051"/>
              </p:ext>
            </p:extLst>
          </p:nvPr>
        </p:nvGraphicFramePr>
        <p:xfrm>
          <a:off x="37609" y="1860423"/>
          <a:ext cx="11402694" cy="2787267"/>
        </p:xfrm>
        <a:graphic>
          <a:graphicData uri="http://schemas.openxmlformats.org/drawingml/2006/table">
            <a:tbl>
              <a:tblPr firstRow="1" bandRow="1">
                <a:tableStyleId>{2D5ABB26-0587-4C30-8999-92F81FD0307C}</a:tableStyleId>
              </a:tblPr>
              <a:tblGrid>
                <a:gridCol w="3119755">
                  <a:extLst>
                    <a:ext uri="{9D8B030D-6E8A-4147-A177-3AD203B41FA5}">
                      <a16:colId xmlns:a16="http://schemas.microsoft.com/office/drawing/2014/main" val="20000"/>
                    </a:ext>
                  </a:extLst>
                </a:gridCol>
                <a:gridCol w="4840605">
                  <a:extLst>
                    <a:ext uri="{9D8B030D-6E8A-4147-A177-3AD203B41FA5}">
                      <a16:colId xmlns:a16="http://schemas.microsoft.com/office/drawing/2014/main" val="20001"/>
                    </a:ext>
                  </a:extLst>
                </a:gridCol>
                <a:gridCol w="3442334">
                  <a:extLst>
                    <a:ext uri="{9D8B030D-6E8A-4147-A177-3AD203B41FA5}">
                      <a16:colId xmlns:a16="http://schemas.microsoft.com/office/drawing/2014/main" val="20002"/>
                    </a:ext>
                  </a:extLst>
                </a:gridCol>
              </a:tblGrid>
              <a:tr h="696467">
                <a:tc>
                  <a:txBody>
                    <a:bodyPr/>
                    <a:lstStyle/>
                    <a:p>
                      <a:pPr marL="90805">
                        <a:lnSpc>
                          <a:spcPct val="100000"/>
                        </a:lnSpc>
                        <a:spcBef>
                          <a:spcPts val="175"/>
                        </a:spcBef>
                      </a:pPr>
                      <a:r>
                        <a:rPr lang="en-US" sz="2800" b="1" spc="-5" noProof="0" dirty="0">
                          <a:solidFill>
                            <a:srgbClr val="FFFFFF"/>
                          </a:solidFill>
                          <a:latin typeface="Palatino Linotype"/>
                          <a:cs typeface="Palatino Linotype"/>
                        </a:rPr>
                        <a:t>Plan</a:t>
                      </a:r>
                      <a:r>
                        <a:rPr lang="en-US" sz="2800" b="1" spc="5" noProof="0" dirty="0">
                          <a:solidFill>
                            <a:srgbClr val="FFFFFF"/>
                          </a:solidFill>
                          <a:latin typeface="Palatino Linotype"/>
                          <a:cs typeface="Palatino Linotype"/>
                        </a:rPr>
                        <a:t> </a:t>
                      </a:r>
                      <a:r>
                        <a:rPr lang="en-US" sz="2800" b="1" spc="-75" noProof="0" dirty="0">
                          <a:solidFill>
                            <a:srgbClr val="FFFFFF"/>
                          </a:solidFill>
                          <a:latin typeface="Palatino Linotype"/>
                          <a:cs typeface="Palatino Linotype"/>
                        </a:rPr>
                        <a:t>Type</a:t>
                      </a:r>
                      <a:endParaRPr lang="en-US" sz="2800" noProof="0" dirty="0">
                        <a:latin typeface="Palatino Linotype"/>
                        <a:cs typeface="Palatino Linotype"/>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gn="ctr">
                        <a:lnSpc>
                          <a:spcPct val="100000"/>
                        </a:lnSpc>
                        <a:spcBef>
                          <a:spcPts val="175"/>
                        </a:spcBef>
                      </a:pPr>
                      <a:r>
                        <a:rPr lang="en-US" sz="2800" b="1" spc="-5" noProof="0" dirty="0">
                          <a:solidFill>
                            <a:srgbClr val="FFFFFF"/>
                          </a:solidFill>
                          <a:latin typeface="Palatino Linotype"/>
                          <a:cs typeface="Palatino Linotype"/>
                        </a:rPr>
                        <a:t>Coverage</a:t>
                      </a:r>
                      <a:r>
                        <a:rPr lang="en-US" sz="2800" b="1" spc="-10" noProof="0" dirty="0">
                          <a:solidFill>
                            <a:srgbClr val="FFFFFF"/>
                          </a:solidFill>
                          <a:latin typeface="Palatino Linotype"/>
                          <a:cs typeface="Palatino Linotype"/>
                        </a:rPr>
                        <a:t> </a:t>
                      </a:r>
                      <a:r>
                        <a:rPr lang="en-US" sz="2800" b="1" spc="-5" noProof="0" dirty="0">
                          <a:solidFill>
                            <a:srgbClr val="FFFFFF"/>
                          </a:solidFill>
                          <a:latin typeface="Palatino Linotype"/>
                          <a:cs typeface="Palatino Linotype"/>
                        </a:rPr>
                        <a:t>Level</a:t>
                      </a:r>
                      <a:endParaRPr lang="en-US" sz="2800" noProof="0" dirty="0">
                        <a:latin typeface="Palatino Linotype"/>
                        <a:cs typeface="Palatino Linotype"/>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R="83185" algn="r">
                        <a:lnSpc>
                          <a:spcPct val="100000"/>
                        </a:lnSpc>
                        <a:spcBef>
                          <a:spcPts val="175"/>
                        </a:spcBef>
                      </a:pPr>
                      <a:r>
                        <a:rPr lang="en-US" sz="2800" b="1" spc="-5" noProof="0" dirty="0">
                          <a:solidFill>
                            <a:srgbClr val="FFFFFF"/>
                          </a:solidFill>
                          <a:latin typeface="Palatino Linotype"/>
                          <a:cs typeface="Palatino Linotype"/>
                        </a:rPr>
                        <a:t>Monthly</a:t>
                      </a:r>
                      <a:r>
                        <a:rPr lang="en-US" sz="2800" b="1" spc="-25" noProof="0" dirty="0">
                          <a:solidFill>
                            <a:srgbClr val="FFFFFF"/>
                          </a:solidFill>
                          <a:latin typeface="Palatino Linotype"/>
                          <a:cs typeface="Palatino Linotype"/>
                        </a:rPr>
                        <a:t> </a:t>
                      </a:r>
                      <a:r>
                        <a:rPr lang="en-US" sz="2800" b="1" spc="-10" noProof="0" dirty="0">
                          <a:solidFill>
                            <a:srgbClr val="FFFFFF"/>
                          </a:solidFill>
                          <a:latin typeface="Palatino Linotype"/>
                          <a:cs typeface="Palatino Linotype"/>
                        </a:rPr>
                        <a:t>Premium</a:t>
                      </a:r>
                      <a:endParaRPr lang="en-US" sz="2800" noProof="0" dirty="0">
                        <a:latin typeface="Palatino Linotype"/>
                        <a:cs typeface="Palatino Linotype"/>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629793">
                <a:tc>
                  <a:txBody>
                    <a:bodyPr/>
                    <a:lstStyle/>
                    <a:p>
                      <a:pPr marL="90805">
                        <a:lnSpc>
                          <a:spcPct val="100000"/>
                        </a:lnSpc>
                        <a:spcBef>
                          <a:spcPts val="235"/>
                        </a:spcBef>
                      </a:pPr>
                      <a:r>
                        <a:rPr lang="en-US" sz="2000" noProof="0" dirty="0">
                          <a:latin typeface="Palatino Linotype"/>
                          <a:cs typeface="Palatino Linotype"/>
                        </a:rPr>
                        <a:t>PPO or HMO –</a:t>
                      </a:r>
                      <a:r>
                        <a:rPr lang="en-US" sz="2000" spc="-50" noProof="0" dirty="0">
                          <a:latin typeface="Palatino Linotype"/>
                          <a:cs typeface="Palatino Linotype"/>
                        </a:rPr>
                        <a:t> </a:t>
                      </a:r>
                      <a:r>
                        <a:rPr lang="en-US" sz="2000" spc="-5" noProof="0" dirty="0">
                          <a:latin typeface="Palatino Linotype"/>
                          <a:cs typeface="Palatino Linotype"/>
                        </a:rPr>
                        <a:t>HIHP</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1270" algn="ctr">
                        <a:lnSpc>
                          <a:spcPct val="100000"/>
                        </a:lnSpc>
                        <a:spcBef>
                          <a:spcPts val="235"/>
                        </a:spcBef>
                      </a:pPr>
                      <a:r>
                        <a:rPr lang="en-US" sz="2000" noProof="0" dirty="0">
                          <a:latin typeface="Palatino Linotype"/>
                          <a:cs typeface="Palatino Linotype"/>
                        </a:rPr>
                        <a:t>Individual = </a:t>
                      </a:r>
                      <a:r>
                        <a:rPr lang="en-US" sz="2000" spc="-10" noProof="0" dirty="0">
                          <a:latin typeface="Palatino Linotype"/>
                          <a:cs typeface="Palatino Linotype"/>
                        </a:rPr>
                        <a:t>Employee</a:t>
                      </a:r>
                      <a:r>
                        <a:rPr lang="en-US" sz="2000" spc="-30" noProof="0" dirty="0">
                          <a:latin typeface="Palatino Linotype"/>
                          <a:cs typeface="Palatino Linotype"/>
                        </a:rPr>
                        <a:t> </a:t>
                      </a:r>
                      <a:r>
                        <a:rPr lang="en-US" sz="2000" spc="-50" noProof="0" dirty="0">
                          <a:latin typeface="Palatino Linotype"/>
                          <a:cs typeface="Palatino Linotype"/>
                        </a:rPr>
                        <a:t>ONLY</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R="82550" algn="r">
                        <a:lnSpc>
                          <a:spcPct val="100000"/>
                        </a:lnSpc>
                        <a:spcBef>
                          <a:spcPts val="235"/>
                        </a:spcBef>
                      </a:pPr>
                      <a:r>
                        <a:rPr lang="en-US" sz="2000" noProof="0" dirty="0">
                          <a:latin typeface="Palatino Linotype"/>
                          <a:cs typeface="Palatino Linotype"/>
                        </a:rPr>
                        <a:t>$15.00 </a:t>
                      </a:r>
                      <a:r>
                        <a:rPr lang="en-US" sz="2000" spc="-5" noProof="0" dirty="0">
                          <a:latin typeface="Palatino Linotype"/>
                          <a:cs typeface="Palatino Linotype"/>
                        </a:rPr>
                        <a:t>per</a:t>
                      </a:r>
                      <a:r>
                        <a:rPr lang="en-US" sz="2000" spc="-105" noProof="0" dirty="0">
                          <a:latin typeface="Palatino Linotype"/>
                          <a:cs typeface="Palatino Linotype"/>
                        </a:rPr>
                        <a:t> </a:t>
                      </a:r>
                      <a:r>
                        <a:rPr lang="en-US" sz="2000" spc="-5" noProof="0" dirty="0">
                          <a:latin typeface="Palatino Linotype"/>
                          <a:cs typeface="Palatino Linotype"/>
                        </a:rPr>
                        <a:t>month</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730503">
                <a:tc>
                  <a:txBody>
                    <a:bodyPr/>
                    <a:lstStyle/>
                    <a:p>
                      <a:pPr marL="90805">
                        <a:lnSpc>
                          <a:spcPct val="100000"/>
                        </a:lnSpc>
                        <a:spcBef>
                          <a:spcPts val="235"/>
                        </a:spcBef>
                      </a:pPr>
                      <a:r>
                        <a:rPr lang="en-US" sz="2000" noProof="0" dirty="0">
                          <a:latin typeface="Palatino Linotype"/>
                          <a:cs typeface="Palatino Linotype"/>
                        </a:rPr>
                        <a:t>PPO or HMO –</a:t>
                      </a:r>
                      <a:r>
                        <a:rPr lang="en-US" sz="2000" spc="-50" noProof="0" dirty="0">
                          <a:latin typeface="Palatino Linotype"/>
                          <a:cs typeface="Palatino Linotype"/>
                        </a:rPr>
                        <a:t> </a:t>
                      </a:r>
                      <a:r>
                        <a:rPr lang="en-US" sz="2000" spc="-5" noProof="0" dirty="0">
                          <a:latin typeface="Palatino Linotype"/>
                          <a:cs typeface="Palatino Linotype"/>
                        </a:rPr>
                        <a:t>HIHP</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35"/>
                        </a:spcBef>
                      </a:pPr>
                      <a:r>
                        <a:rPr lang="en-US" sz="2000" noProof="0" dirty="0">
                          <a:latin typeface="Palatino Linotype"/>
                          <a:cs typeface="Palatino Linotype"/>
                        </a:rPr>
                        <a:t>Family = </a:t>
                      </a:r>
                      <a:r>
                        <a:rPr lang="en-US" sz="2000" spc="-10" noProof="0" dirty="0">
                          <a:latin typeface="Palatino Linotype"/>
                          <a:cs typeface="Palatino Linotype"/>
                        </a:rPr>
                        <a:t>Employee </a:t>
                      </a:r>
                      <a:r>
                        <a:rPr lang="en-US" sz="2000" noProof="0" dirty="0">
                          <a:latin typeface="Palatino Linotype"/>
                          <a:cs typeface="Palatino Linotype"/>
                        </a:rPr>
                        <a:t>+ eligible</a:t>
                      </a:r>
                      <a:r>
                        <a:rPr lang="en-US" sz="2000" spc="-40" noProof="0" dirty="0">
                          <a:latin typeface="Palatino Linotype"/>
                          <a:cs typeface="Palatino Linotype"/>
                        </a:rPr>
                        <a:t> </a:t>
                      </a:r>
                      <a:r>
                        <a:rPr lang="en-US" sz="2000" noProof="0" dirty="0">
                          <a:latin typeface="Palatino Linotype"/>
                          <a:cs typeface="Palatino Linotype"/>
                        </a:rPr>
                        <a:t>dependents</a:t>
                      </a: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82550" algn="r">
                        <a:lnSpc>
                          <a:spcPct val="100000"/>
                        </a:lnSpc>
                        <a:spcBef>
                          <a:spcPts val="235"/>
                        </a:spcBef>
                      </a:pPr>
                      <a:r>
                        <a:rPr lang="en-US" sz="2000" noProof="0" dirty="0">
                          <a:latin typeface="Palatino Linotype"/>
                          <a:cs typeface="Palatino Linotype"/>
                        </a:rPr>
                        <a:t>$64.30 </a:t>
                      </a:r>
                      <a:r>
                        <a:rPr lang="en-US" sz="2000" spc="-5" noProof="0" dirty="0">
                          <a:latin typeface="Palatino Linotype"/>
                          <a:cs typeface="Palatino Linotype"/>
                        </a:rPr>
                        <a:t>per</a:t>
                      </a:r>
                      <a:r>
                        <a:rPr lang="en-US" sz="2000" spc="-105" noProof="0" dirty="0">
                          <a:latin typeface="Palatino Linotype"/>
                          <a:cs typeface="Palatino Linotype"/>
                        </a:rPr>
                        <a:t> </a:t>
                      </a:r>
                      <a:r>
                        <a:rPr lang="en-US" sz="2000" spc="-5" noProof="0" dirty="0">
                          <a:latin typeface="Palatino Linotype"/>
                          <a:cs typeface="Palatino Linotype"/>
                        </a:rPr>
                        <a:t>month</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730504">
                <a:tc>
                  <a:txBody>
                    <a:bodyPr/>
                    <a:lstStyle/>
                    <a:p>
                      <a:pPr marL="90805">
                        <a:lnSpc>
                          <a:spcPct val="100000"/>
                        </a:lnSpc>
                        <a:spcBef>
                          <a:spcPts val="235"/>
                        </a:spcBef>
                      </a:pPr>
                      <a:r>
                        <a:rPr lang="en-US" sz="2000" noProof="0" dirty="0">
                          <a:latin typeface="Palatino Linotype"/>
                          <a:cs typeface="Palatino Linotype"/>
                        </a:rPr>
                        <a:t>PPO or HMO –</a:t>
                      </a:r>
                      <a:r>
                        <a:rPr lang="en-US" sz="2000" spc="-55" noProof="0" dirty="0">
                          <a:latin typeface="Palatino Linotype"/>
                          <a:cs typeface="Palatino Linotype"/>
                        </a:rPr>
                        <a:t> </a:t>
                      </a:r>
                      <a:r>
                        <a:rPr lang="en-US" sz="2000" spc="-5" noProof="0" dirty="0">
                          <a:latin typeface="Palatino Linotype"/>
                          <a:cs typeface="Palatino Linotype"/>
                        </a:rPr>
                        <a:t>HIHP</a:t>
                      </a:r>
                      <a:endParaRPr lang="en-US" sz="2000" noProof="0" dirty="0">
                        <a:latin typeface="Palatino Linotype"/>
                        <a:cs typeface="Palatino Linotype"/>
                      </a:endParaRPr>
                    </a:p>
                    <a:p>
                      <a:pPr marL="90805">
                        <a:lnSpc>
                          <a:spcPct val="100000"/>
                        </a:lnSpc>
                        <a:spcBef>
                          <a:spcPts val="5"/>
                        </a:spcBef>
                      </a:pPr>
                      <a:r>
                        <a:rPr lang="en-US" sz="2000" noProof="0" dirty="0">
                          <a:latin typeface="Palatino Linotype"/>
                          <a:cs typeface="Palatino Linotype"/>
                        </a:rPr>
                        <a:t>- Spouse</a:t>
                      </a:r>
                      <a:r>
                        <a:rPr lang="en-US" sz="2000" spc="-35" noProof="0" dirty="0">
                          <a:latin typeface="Palatino Linotype"/>
                          <a:cs typeface="Palatino Linotype"/>
                        </a:rPr>
                        <a:t> </a:t>
                      </a:r>
                      <a:r>
                        <a:rPr lang="en-US" sz="2000" noProof="0" dirty="0">
                          <a:latin typeface="Palatino Linotype"/>
                          <a:cs typeface="Palatino Linotype"/>
                        </a:rPr>
                        <a:t>Program</a:t>
                      </a: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35"/>
                        </a:spcBef>
                      </a:pPr>
                      <a:r>
                        <a:rPr lang="en-US" sz="2000" spc="-5" noProof="0" dirty="0">
                          <a:latin typeface="Palatino Linotype"/>
                          <a:cs typeface="Palatino Linotype"/>
                        </a:rPr>
                        <a:t>Family </a:t>
                      </a:r>
                      <a:r>
                        <a:rPr lang="en-US" sz="2000" noProof="0" dirty="0">
                          <a:latin typeface="Palatino Linotype"/>
                          <a:cs typeface="Palatino Linotype"/>
                        </a:rPr>
                        <a:t>= </a:t>
                      </a:r>
                      <a:r>
                        <a:rPr lang="en-US" sz="2000" spc="-10" noProof="0" dirty="0">
                          <a:latin typeface="Palatino Linotype"/>
                          <a:cs typeface="Palatino Linotype"/>
                        </a:rPr>
                        <a:t>Employee </a:t>
                      </a:r>
                      <a:r>
                        <a:rPr lang="en-US" sz="2000" noProof="0" dirty="0">
                          <a:latin typeface="Palatino Linotype"/>
                          <a:cs typeface="Palatino Linotype"/>
                        </a:rPr>
                        <a:t>+ eligible</a:t>
                      </a:r>
                      <a:r>
                        <a:rPr lang="en-US" sz="2000" spc="-15" noProof="0" dirty="0">
                          <a:latin typeface="Palatino Linotype"/>
                          <a:cs typeface="Palatino Linotype"/>
                        </a:rPr>
                        <a:t> </a:t>
                      </a:r>
                      <a:r>
                        <a:rPr lang="en-US" sz="2000" noProof="0" dirty="0">
                          <a:latin typeface="Palatino Linotype"/>
                          <a:cs typeface="Palatino Linotype"/>
                        </a:rPr>
                        <a:t>dependents</a:t>
                      </a: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R="82550" algn="r">
                        <a:lnSpc>
                          <a:spcPct val="100000"/>
                        </a:lnSpc>
                        <a:spcBef>
                          <a:spcPts val="235"/>
                        </a:spcBef>
                      </a:pPr>
                      <a:r>
                        <a:rPr lang="en-US" sz="2000" noProof="0" dirty="0">
                          <a:latin typeface="Palatino Linotype"/>
                          <a:cs typeface="Palatino Linotype"/>
                        </a:rPr>
                        <a:t>$30.00 </a:t>
                      </a:r>
                      <a:r>
                        <a:rPr lang="en-US" sz="2000" spc="-5" noProof="0" dirty="0">
                          <a:latin typeface="Palatino Linotype"/>
                          <a:cs typeface="Palatino Linotype"/>
                        </a:rPr>
                        <a:t>per month</a:t>
                      </a:r>
                      <a:r>
                        <a:rPr lang="en-US" sz="2000" spc="-85" noProof="0" dirty="0">
                          <a:latin typeface="Palatino Linotype"/>
                          <a:cs typeface="Palatino Linotype"/>
                        </a:rPr>
                        <a:t> </a:t>
                      </a:r>
                      <a:r>
                        <a:rPr lang="en-US" sz="2000" noProof="0" dirty="0">
                          <a:latin typeface="Palatino Linotype"/>
                          <a:cs typeface="Palatino Linotype"/>
                        </a:rPr>
                        <a:t>=</a:t>
                      </a:r>
                    </a:p>
                    <a:p>
                      <a:pPr marR="82550" algn="r">
                        <a:lnSpc>
                          <a:spcPct val="100000"/>
                        </a:lnSpc>
                        <a:spcBef>
                          <a:spcPts val="5"/>
                        </a:spcBef>
                      </a:pPr>
                      <a:r>
                        <a:rPr lang="en-US" sz="2000" noProof="0" dirty="0">
                          <a:latin typeface="Palatino Linotype"/>
                          <a:cs typeface="Palatino Linotype"/>
                        </a:rPr>
                        <a:t>$15.00 </a:t>
                      </a:r>
                      <a:r>
                        <a:rPr lang="en-US" sz="2000" spc="-5" noProof="0" dirty="0">
                          <a:latin typeface="Palatino Linotype"/>
                          <a:cs typeface="Palatino Linotype"/>
                        </a:rPr>
                        <a:t>per month/per</a:t>
                      </a:r>
                      <a:r>
                        <a:rPr lang="en-US" sz="2000" spc="-85" noProof="0" dirty="0">
                          <a:latin typeface="Palatino Linotype"/>
                          <a:cs typeface="Palatino Linotype"/>
                        </a:rPr>
                        <a:t> </a:t>
                      </a:r>
                      <a:r>
                        <a:rPr lang="en-US" sz="2000" noProof="0" dirty="0">
                          <a:latin typeface="Palatino Linotype"/>
                          <a:cs typeface="Palatino Linotype"/>
                        </a:rPr>
                        <a:t>spouse</a:t>
                      </a: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1ACB-4294-28A0-6C85-AA0D6E2F4A92}"/>
              </a:ext>
            </a:extLst>
          </p:cNvPr>
          <p:cNvSpPr>
            <a:spLocks noGrp="1"/>
          </p:cNvSpPr>
          <p:nvPr>
            <p:ph type="title"/>
          </p:nvPr>
        </p:nvSpPr>
        <p:spPr>
          <a:xfrm>
            <a:off x="3241929" y="-2462213"/>
            <a:ext cx="5213984" cy="2462213"/>
          </a:xfrm>
        </p:spPr>
        <p:txBody>
          <a:bodyPr wrap="square" lIns="0" tIns="0" rIns="0" bIns="0" anchor="b">
            <a:spAutoFit/>
          </a:bodyPr>
          <a:lstStyle/>
          <a:p>
            <a:r>
              <a:rPr lang="en-US" noProof="0" dirty="0"/>
              <a:t>Health Plan Summary Comparison Chart (excluding MA-PD plans)</a:t>
            </a:r>
          </a:p>
        </p:txBody>
      </p:sp>
      <p:pic>
        <p:nvPicPr>
          <p:cNvPr id="3" name="Picture 2" descr="A detailed comparison chart titled &quot;Health Plan Summary Comparison Chart (excluding MA-PD plans)&quot; displaying costs and benefits for various health insurance options. Columns compare HMO, Standard PPO, and High Deductible (with HSA) plans, including both network and out-of-network options. Rows list features such as annual deductible, out-of-pocket maximums, preventive care, copayments for primary care, specialists, urgent care, emergency room, hospital stays, prescription drug costs, monthly premiums, and special programs for dependents, COBRA, retirees, and Medicare tiers. Footnotes clarify certain benefits, and some cells are highlighted in yellow for emphasis.">
            <a:extLst>
              <a:ext uri="{FF2B5EF4-FFF2-40B4-BE49-F238E27FC236}">
                <a16:creationId xmlns:a16="http://schemas.microsoft.com/office/drawing/2014/main" id="{F49E66B4-DACC-38DE-6AFF-8DCB1F2E6050}"/>
              </a:ext>
            </a:extLst>
          </p:cNvPr>
          <p:cNvPicPr>
            <a:picLocks noChangeAspect="1"/>
          </p:cNvPicPr>
          <p:nvPr/>
        </p:nvPicPr>
        <p:blipFill>
          <a:blip r:embed="rId2"/>
          <a:stretch>
            <a:fillRect/>
          </a:stretch>
        </p:blipFill>
        <p:spPr>
          <a:xfrm>
            <a:off x="381000" y="386451"/>
            <a:ext cx="10439400" cy="6085097"/>
          </a:xfrm>
          <a:prstGeom prst="rect">
            <a:avLst/>
          </a:prstGeom>
        </p:spPr>
      </p:pic>
    </p:spTree>
    <p:extLst>
      <p:ext uri="{BB962C8B-B14F-4D97-AF65-F5344CB8AC3E}">
        <p14:creationId xmlns:p14="http://schemas.microsoft.com/office/powerpoint/2010/main" val="1594216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85982" cy="775356"/>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1425702" y="126237"/>
            <a:ext cx="6270498" cy="452120"/>
          </a:xfrm>
          <a:prstGeom prst="rect">
            <a:avLst/>
          </a:prstGeom>
        </p:spPr>
        <p:txBody>
          <a:bodyPr vert="horz" wrap="square" lIns="0" tIns="12065" rIns="0" bIns="0" rtlCol="0">
            <a:spAutoFit/>
          </a:bodyPr>
          <a:lstStyle/>
          <a:p>
            <a:pPr marL="12700">
              <a:lnSpc>
                <a:spcPct val="100000"/>
              </a:lnSpc>
              <a:spcBef>
                <a:spcPts val="95"/>
              </a:spcBef>
            </a:pPr>
            <a:r>
              <a:rPr lang="en-US" sz="2800" u="heavy" spc="-10" noProof="0" dirty="0">
                <a:solidFill>
                  <a:srgbClr val="FFFFFF"/>
                </a:solidFill>
                <a:uFill>
                  <a:solidFill>
                    <a:srgbClr val="FFFFFF"/>
                  </a:solidFill>
                </a:uFill>
              </a:rPr>
              <a:t>DEDUCTIBLES: </a:t>
            </a:r>
            <a:r>
              <a:rPr lang="en-US" sz="2800" u="heavy" spc="-5" noProof="0" dirty="0">
                <a:solidFill>
                  <a:srgbClr val="FFFFFF"/>
                </a:solidFill>
                <a:uFill>
                  <a:solidFill>
                    <a:srgbClr val="FFFFFF"/>
                  </a:solidFill>
                </a:uFill>
              </a:rPr>
              <a:t>Standard </a:t>
            </a:r>
            <a:r>
              <a:rPr lang="en-US" sz="2800" u="heavy" spc="-10" noProof="0" dirty="0">
                <a:solidFill>
                  <a:srgbClr val="FFFFFF"/>
                </a:solidFill>
                <a:uFill>
                  <a:solidFill>
                    <a:srgbClr val="FFFFFF"/>
                  </a:solidFill>
                </a:uFill>
              </a:rPr>
              <a:t>vs.</a:t>
            </a:r>
            <a:r>
              <a:rPr lang="en-US" sz="2800" u="heavy" spc="40" noProof="0" dirty="0">
                <a:solidFill>
                  <a:srgbClr val="FFFFFF"/>
                </a:solidFill>
                <a:uFill>
                  <a:solidFill>
                    <a:srgbClr val="FFFFFF"/>
                  </a:solidFill>
                </a:uFill>
              </a:rPr>
              <a:t> </a:t>
            </a:r>
            <a:r>
              <a:rPr lang="en-US" sz="2800" u="heavy" spc="-5" noProof="0" dirty="0">
                <a:solidFill>
                  <a:srgbClr val="FFFFFF"/>
                </a:solidFill>
                <a:uFill>
                  <a:solidFill>
                    <a:srgbClr val="FFFFFF"/>
                  </a:solidFill>
                </a:uFill>
              </a:rPr>
              <a:t>HIHP</a:t>
            </a:r>
            <a:endParaRPr lang="en-US" sz="2800" noProof="0" dirty="0"/>
          </a:p>
        </p:txBody>
      </p:sp>
      <p:graphicFrame>
        <p:nvGraphicFramePr>
          <p:cNvPr id="4" name="object 4"/>
          <p:cNvGraphicFramePr>
            <a:graphicFrameLocks noGrp="1"/>
          </p:cNvGraphicFramePr>
          <p:nvPr>
            <p:extLst>
              <p:ext uri="{D42A27DB-BD31-4B8C-83A1-F6EECF244321}">
                <p14:modId xmlns:p14="http://schemas.microsoft.com/office/powerpoint/2010/main" val="416005441"/>
              </p:ext>
            </p:extLst>
          </p:nvPr>
        </p:nvGraphicFramePr>
        <p:xfrm>
          <a:off x="208927" y="957580"/>
          <a:ext cx="13700760" cy="3653534"/>
        </p:xfrm>
        <a:graphic>
          <a:graphicData uri="http://schemas.openxmlformats.org/drawingml/2006/table">
            <a:tbl>
              <a:tblPr firstRow="1" bandRow="1">
                <a:tableStyleId>{2D5ABB26-0587-4C30-8999-92F81FD0307C}</a:tableStyleId>
              </a:tblPr>
              <a:tblGrid>
                <a:gridCol w="3151505">
                  <a:extLst>
                    <a:ext uri="{9D8B030D-6E8A-4147-A177-3AD203B41FA5}">
                      <a16:colId xmlns:a16="http://schemas.microsoft.com/office/drawing/2014/main" val="20000"/>
                    </a:ext>
                  </a:extLst>
                </a:gridCol>
                <a:gridCol w="3213735">
                  <a:extLst>
                    <a:ext uri="{9D8B030D-6E8A-4147-A177-3AD203B41FA5}">
                      <a16:colId xmlns:a16="http://schemas.microsoft.com/office/drawing/2014/main" val="20001"/>
                    </a:ext>
                  </a:extLst>
                </a:gridCol>
                <a:gridCol w="4292600">
                  <a:extLst>
                    <a:ext uri="{9D8B030D-6E8A-4147-A177-3AD203B41FA5}">
                      <a16:colId xmlns:a16="http://schemas.microsoft.com/office/drawing/2014/main" val="20002"/>
                    </a:ext>
                  </a:extLst>
                </a:gridCol>
                <a:gridCol w="3042920">
                  <a:extLst>
                    <a:ext uri="{9D8B030D-6E8A-4147-A177-3AD203B41FA5}">
                      <a16:colId xmlns:a16="http://schemas.microsoft.com/office/drawing/2014/main" val="20003"/>
                    </a:ext>
                  </a:extLst>
                </a:gridCol>
              </a:tblGrid>
              <a:tr h="968629">
                <a:tc>
                  <a:txBody>
                    <a:bodyPr/>
                    <a:lstStyle/>
                    <a:p>
                      <a:pPr marL="612775">
                        <a:lnSpc>
                          <a:spcPct val="100000"/>
                        </a:lnSpc>
                        <a:spcBef>
                          <a:spcPts val="1950"/>
                        </a:spcBef>
                      </a:pPr>
                      <a:r>
                        <a:rPr lang="en-US" sz="2800" b="1" spc="-5" noProof="0" dirty="0">
                          <a:solidFill>
                            <a:srgbClr val="FFFFFF"/>
                          </a:solidFill>
                          <a:latin typeface="Palatino Linotype"/>
                          <a:cs typeface="Palatino Linotype"/>
                        </a:rPr>
                        <a:t>Health</a:t>
                      </a:r>
                      <a:r>
                        <a:rPr lang="en-US" sz="2800" b="1" spc="-15" noProof="0" dirty="0">
                          <a:solidFill>
                            <a:srgbClr val="FFFFFF"/>
                          </a:solidFill>
                          <a:latin typeface="Palatino Linotype"/>
                          <a:cs typeface="Palatino Linotype"/>
                        </a:rPr>
                        <a:t> </a:t>
                      </a:r>
                      <a:r>
                        <a:rPr lang="en-US" sz="2800" b="1" spc="-5" noProof="0" dirty="0">
                          <a:solidFill>
                            <a:srgbClr val="FFFFFF"/>
                          </a:solidFill>
                          <a:latin typeface="Palatino Linotype"/>
                          <a:cs typeface="Palatino Linotype"/>
                        </a:rPr>
                        <a:t>Plan</a:t>
                      </a:r>
                      <a:endParaRPr lang="en-US" sz="2800" noProof="0" dirty="0">
                        <a:latin typeface="Palatino Linotype"/>
                        <a:cs typeface="Palatino Linotype"/>
                      </a:endParaRPr>
                    </a:p>
                  </a:txBody>
                  <a:tcPr marL="0" marR="0" marT="2476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gn="ctr">
                        <a:lnSpc>
                          <a:spcPct val="100000"/>
                        </a:lnSpc>
                        <a:spcBef>
                          <a:spcPts val="1950"/>
                        </a:spcBef>
                      </a:pPr>
                      <a:r>
                        <a:rPr lang="en-US" sz="2800" b="1" spc="-5" noProof="0" dirty="0">
                          <a:solidFill>
                            <a:srgbClr val="FFFFFF"/>
                          </a:solidFill>
                          <a:latin typeface="Palatino Linotype"/>
                          <a:cs typeface="Palatino Linotype"/>
                        </a:rPr>
                        <a:t>Coverage</a:t>
                      </a:r>
                      <a:r>
                        <a:rPr lang="en-US" sz="2800" b="1" spc="-20" noProof="0" dirty="0">
                          <a:solidFill>
                            <a:srgbClr val="FFFFFF"/>
                          </a:solidFill>
                          <a:latin typeface="Palatino Linotype"/>
                          <a:cs typeface="Palatino Linotype"/>
                        </a:rPr>
                        <a:t> </a:t>
                      </a:r>
                      <a:r>
                        <a:rPr lang="en-US" sz="2800" b="1" spc="-5" noProof="0" dirty="0">
                          <a:solidFill>
                            <a:srgbClr val="FFFFFF"/>
                          </a:solidFill>
                          <a:latin typeface="Palatino Linotype"/>
                          <a:cs typeface="Palatino Linotype"/>
                        </a:rPr>
                        <a:t>Level</a:t>
                      </a:r>
                      <a:endParaRPr lang="en-US" sz="2800" noProof="0" dirty="0">
                        <a:latin typeface="Palatino Linotype"/>
                        <a:cs typeface="Palatino Linotype"/>
                      </a:endParaRPr>
                    </a:p>
                  </a:txBody>
                  <a:tcPr marL="0" marR="0" marT="2476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203200" marR="143510" indent="-50800">
                        <a:lnSpc>
                          <a:spcPct val="100000"/>
                        </a:lnSpc>
                        <a:spcBef>
                          <a:spcPts val="270"/>
                        </a:spcBef>
                      </a:pPr>
                      <a:r>
                        <a:rPr lang="en-US" sz="2800" b="1" noProof="0" dirty="0">
                          <a:solidFill>
                            <a:srgbClr val="FFFFFF"/>
                          </a:solidFill>
                          <a:latin typeface="Palatino Linotype"/>
                          <a:cs typeface="Palatino Linotype"/>
                        </a:rPr>
                        <a:t>I</a:t>
                      </a:r>
                      <a:r>
                        <a:rPr lang="en-US" sz="2800" b="1" spc="-10" noProof="0" dirty="0">
                          <a:solidFill>
                            <a:srgbClr val="FFFFFF"/>
                          </a:solidFill>
                          <a:latin typeface="Palatino Linotype"/>
                          <a:cs typeface="Palatino Linotype"/>
                        </a:rPr>
                        <a:t>n</a:t>
                      </a:r>
                      <a:r>
                        <a:rPr lang="en-US" sz="2800" b="1" noProof="0" dirty="0">
                          <a:solidFill>
                            <a:srgbClr val="FFFFFF"/>
                          </a:solidFill>
                          <a:latin typeface="Palatino Linotype"/>
                          <a:cs typeface="Palatino Linotype"/>
                        </a:rPr>
                        <a:t>-Netwo</a:t>
                      </a:r>
                      <a:r>
                        <a:rPr lang="en-US" sz="2800" b="1" spc="5" noProof="0" dirty="0">
                          <a:solidFill>
                            <a:srgbClr val="FFFFFF"/>
                          </a:solidFill>
                          <a:latin typeface="Palatino Linotype"/>
                          <a:cs typeface="Palatino Linotype"/>
                        </a:rPr>
                        <a:t>r</a:t>
                      </a:r>
                      <a:r>
                        <a:rPr lang="en-US" sz="2800" b="1" noProof="0" dirty="0">
                          <a:solidFill>
                            <a:srgbClr val="FFFFFF"/>
                          </a:solidFill>
                          <a:latin typeface="Palatino Linotype"/>
                          <a:cs typeface="Palatino Linotype"/>
                        </a:rPr>
                        <a:t>k  </a:t>
                      </a:r>
                      <a:r>
                        <a:rPr lang="en-US" sz="2800" b="1" spc="-5" noProof="0" dirty="0">
                          <a:solidFill>
                            <a:srgbClr val="FFFFFF"/>
                          </a:solidFill>
                          <a:latin typeface="Palatino Linotype"/>
                          <a:cs typeface="Palatino Linotype"/>
                        </a:rPr>
                        <a:t>Deductible</a:t>
                      </a:r>
                      <a:endParaRPr lang="en-US" sz="2800" noProof="0" dirty="0">
                        <a:latin typeface="Palatino Linotype"/>
                        <a:cs typeface="Palatino Linotype"/>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614045" marR="189230" indent="-416559">
                        <a:lnSpc>
                          <a:spcPct val="100000"/>
                        </a:lnSpc>
                        <a:spcBef>
                          <a:spcPts val="270"/>
                        </a:spcBef>
                      </a:pPr>
                      <a:r>
                        <a:rPr lang="en-US" sz="2800" b="1" noProof="0" dirty="0">
                          <a:solidFill>
                            <a:srgbClr val="FFFFFF"/>
                          </a:solidFill>
                          <a:latin typeface="Palatino Linotype"/>
                          <a:cs typeface="Palatino Linotype"/>
                        </a:rPr>
                        <a:t>O</a:t>
                      </a:r>
                      <a:r>
                        <a:rPr lang="en-US" sz="2800" b="1" spc="-10" noProof="0" dirty="0">
                          <a:solidFill>
                            <a:srgbClr val="FFFFFF"/>
                          </a:solidFill>
                          <a:latin typeface="Palatino Linotype"/>
                          <a:cs typeface="Palatino Linotype"/>
                        </a:rPr>
                        <a:t>u</a:t>
                      </a:r>
                      <a:r>
                        <a:rPr lang="en-US" sz="2800" b="1" noProof="0" dirty="0">
                          <a:solidFill>
                            <a:srgbClr val="FFFFFF"/>
                          </a:solidFill>
                          <a:latin typeface="Palatino Linotype"/>
                          <a:cs typeface="Palatino Linotype"/>
                        </a:rPr>
                        <a:t>t-of-Netwo</a:t>
                      </a:r>
                      <a:r>
                        <a:rPr lang="en-US" sz="2800" b="1" spc="5" noProof="0" dirty="0">
                          <a:solidFill>
                            <a:srgbClr val="FFFFFF"/>
                          </a:solidFill>
                          <a:latin typeface="Palatino Linotype"/>
                          <a:cs typeface="Palatino Linotype"/>
                        </a:rPr>
                        <a:t>r</a:t>
                      </a:r>
                      <a:r>
                        <a:rPr lang="en-US" sz="2800" b="1" noProof="0" dirty="0">
                          <a:solidFill>
                            <a:srgbClr val="FFFFFF"/>
                          </a:solidFill>
                          <a:latin typeface="Palatino Linotype"/>
                          <a:cs typeface="Palatino Linotype"/>
                        </a:rPr>
                        <a:t>k  </a:t>
                      </a:r>
                      <a:r>
                        <a:rPr lang="en-US" sz="2800" b="1" spc="-5" noProof="0" dirty="0">
                          <a:solidFill>
                            <a:srgbClr val="FFFFFF"/>
                          </a:solidFill>
                          <a:latin typeface="Palatino Linotype"/>
                          <a:cs typeface="Palatino Linotype"/>
                        </a:rPr>
                        <a:t>Deductible</a:t>
                      </a:r>
                      <a:endParaRPr lang="en-US" sz="2800" noProof="0" dirty="0">
                        <a:latin typeface="Palatino Linotype"/>
                        <a:cs typeface="Palatino Linotype"/>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701039">
                <a:tc>
                  <a:txBody>
                    <a:bodyPr/>
                    <a:lstStyle/>
                    <a:p>
                      <a:pPr marL="90805">
                        <a:lnSpc>
                          <a:spcPct val="100000"/>
                        </a:lnSpc>
                        <a:spcBef>
                          <a:spcPts val="900"/>
                        </a:spcBef>
                      </a:pPr>
                      <a:r>
                        <a:rPr lang="en-US" sz="2800" spc="-5" noProof="0" dirty="0">
                          <a:solidFill>
                            <a:srgbClr val="001F5F"/>
                          </a:solidFill>
                          <a:latin typeface="Palatino Linotype"/>
                          <a:cs typeface="Palatino Linotype"/>
                        </a:rPr>
                        <a:t>HMO –</a:t>
                      </a:r>
                      <a:r>
                        <a:rPr lang="en-US" sz="2800" spc="-15" noProof="0" dirty="0">
                          <a:solidFill>
                            <a:srgbClr val="001F5F"/>
                          </a:solidFill>
                          <a:latin typeface="Palatino Linotype"/>
                          <a:cs typeface="Palatino Linotype"/>
                        </a:rPr>
                        <a:t> </a:t>
                      </a:r>
                      <a:r>
                        <a:rPr lang="en-US" sz="2000" noProof="0" dirty="0">
                          <a:solidFill>
                            <a:srgbClr val="001F5F"/>
                          </a:solidFill>
                          <a:latin typeface="Palatino Linotype"/>
                          <a:cs typeface="Palatino Linotype"/>
                        </a:rPr>
                        <a:t>Standard</a:t>
                      </a:r>
                      <a:endParaRPr lang="en-US" sz="2000" noProof="0" dirty="0">
                        <a:latin typeface="Palatino Linotype"/>
                        <a:cs typeface="Palatino Linotype"/>
                      </a:endParaRPr>
                    </a:p>
                  </a:txBody>
                  <a:tcPr marL="0" marR="0" marT="1143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900"/>
                        </a:spcBef>
                      </a:pPr>
                      <a:r>
                        <a:rPr lang="en-US" sz="2800" spc="-5" noProof="0" dirty="0">
                          <a:solidFill>
                            <a:srgbClr val="001F5F"/>
                          </a:solidFill>
                          <a:latin typeface="Palatino Linotype"/>
                          <a:cs typeface="Palatino Linotype"/>
                        </a:rPr>
                        <a:t>Individual/Family</a:t>
                      </a:r>
                      <a:endParaRPr lang="en-US" sz="2800" noProof="0" dirty="0">
                        <a:latin typeface="Palatino Linotype"/>
                        <a:cs typeface="Palatino Linotype"/>
                      </a:endParaRPr>
                    </a:p>
                  </a:txBody>
                  <a:tcPr marL="0" marR="0" marT="1143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R="82550" algn="r">
                        <a:lnSpc>
                          <a:spcPct val="100000"/>
                        </a:lnSpc>
                        <a:spcBef>
                          <a:spcPts val="900"/>
                        </a:spcBef>
                      </a:pPr>
                      <a:r>
                        <a:rPr lang="en-US" sz="2800" spc="-5" noProof="0" dirty="0">
                          <a:solidFill>
                            <a:srgbClr val="001F5F"/>
                          </a:solidFill>
                          <a:latin typeface="Palatino Linotype"/>
                          <a:cs typeface="Palatino Linotype"/>
                        </a:rPr>
                        <a:t>None</a:t>
                      </a:r>
                      <a:endParaRPr lang="en-US" sz="2800" noProof="0" dirty="0">
                        <a:latin typeface="Palatino Linotype"/>
                        <a:cs typeface="Palatino Linotype"/>
                      </a:endParaRPr>
                    </a:p>
                  </a:txBody>
                  <a:tcPr marL="0" marR="0" marT="1143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R="83820" algn="r">
                        <a:lnSpc>
                          <a:spcPct val="100000"/>
                        </a:lnSpc>
                        <a:spcBef>
                          <a:spcPts val="235"/>
                        </a:spcBef>
                      </a:pPr>
                      <a:r>
                        <a:rPr lang="en-US" sz="2000" spc="-5" noProof="0" dirty="0">
                          <a:solidFill>
                            <a:srgbClr val="001F5F"/>
                          </a:solidFill>
                          <a:latin typeface="Palatino Linotype"/>
                          <a:cs typeface="Palatino Linotype"/>
                        </a:rPr>
                        <a:t>None </a:t>
                      </a:r>
                      <a:r>
                        <a:rPr lang="en-US" sz="2000" noProof="0" dirty="0">
                          <a:solidFill>
                            <a:srgbClr val="001F5F"/>
                          </a:solidFill>
                          <a:latin typeface="Palatino Linotype"/>
                          <a:cs typeface="Palatino Linotype"/>
                        </a:rPr>
                        <a:t>/ No out</a:t>
                      </a:r>
                      <a:r>
                        <a:rPr lang="en-US" sz="2000" spc="-120" noProof="0" dirty="0">
                          <a:solidFill>
                            <a:srgbClr val="001F5F"/>
                          </a:solidFill>
                          <a:latin typeface="Palatino Linotype"/>
                          <a:cs typeface="Palatino Linotype"/>
                        </a:rPr>
                        <a:t> </a:t>
                      </a:r>
                      <a:r>
                        <a:rPr lang="en-US" sz="2000" noProof="0" dirty="0">
                          <a:solidFill>
                            <a:srgbClr val="001F5F"/>
                          </a:solidFill>
                          <a:latin typeface="Palatino Linotype"/>
                          <a:cs typeface="Palatino Linotype"/>
                        </a:rPr>
                        <a:t>of</a:t>
                      </a:r>
                      <a:endParaRPr lang="en-US" sz="2000" noProof="0" dirty="0">
                        <a:latin typeface="Palatino Linotype"/>
                        <a:cs typeface="Palatino Linotype"/>
                      </a:endParaRPr>
                    </a:p>
                    <a:p>
                      <a:pPr marR="83820" algn="r">
                        <a:lnSpc>
                          <a:spcPct val="100000"/>
                        </a:lnSpc>
                      </a:pPr>
                      <a:r>
                        <a:rPr lang="en-US" sz="2000" spc="-10" noProof="0" dirty="0">
                          <a:solidFill>
                            <a:srgbClr val="001F5F"/>
                          </a:solidFill>
                          <a:latin typeface="Palatino Linotype"/>
                          <a:cs typeface="Palatino Linotype"/>
                        </a:rPr>
                        <a:t>Network</a:t>
                      </a:r>
                      <a:r>
                        <a:rPr lang="en-US" sz="2000" spc="-85" noProof="0" dirty="0">
                          <a:solidFill>
                            <a:srgbClr val="001F5F"/>
                          </a:solidFill>
                          <a:latin typeface="Palatino Linotype"/>
                          <a:cs typeface="Palatino Linotype"/>
                        </a:rPr>
                        <a:t> </a:t>
                      </a:r>
                      <a:r>
                        <a:rPr lang="en-US" sz="2000" spc="-5" noProof="0" dirty="0">
                          <a:solidFill>
                            <a:srgbClr val="001F5F"/>
                          </a:solidFill>
                          <a:latin typeface="Palatino Linotype"/>
                          <a:cs typeface="Palatino Linotype"/>
                        </a:rPr>
                        <a:t>Coverage</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690245">
                <a:tc>
                  <a:txBody>
                    <a:bodyPr/>
                    <a:lstStyle/>
                    <a:p>
                      <a:pPr marL="90805">
                        <a:lnSpc>
                          <a:spcPct val="100000"/>
                        </a:lnSpc>
                        <a:spcBef>
                          <a:spcPts val="855"/>
                        </a:spcBef>
                      </a:pPr>
                      <a:r>
                        <a:rPr lang="en-US" sz="2800" spc="-5" noProof="0" dirty="0">
                          <a:solidFill>
                            <a:srgbClr val="001F5F"/>
                          </a:solidFill>
                          <a:latin typeface="Palatino Linotype"/>
                          <a:cs typeface="Palatino Linotype"/>
                        </a:rPr>
                        <a:t>PPO –</a:t>
                      </a:r>
                      <a:r>
                        <a:rPr lang="en-US" sz="2800" spc="-15" noProof="0" dirty="0">
                          <a:solidFill>
                            <a:srgbClr val="001F5F"/>
                          </a:solidFill>
                          <a:latin typeface="Palatino Linotype"/>
                          <a:cs typeface="Palatino Linotype"/>
                        </a:rPr>
                        <a:t> </a:t>
                      </a:r>
                      <a:r>
                        <a:rPr lang="en-US" sz="2000" noProof="0" dirty="0">
                          <a:solidFill>
                            <a:srgbClr val="001F5F"/>
                          </a:solidFill>
                          <a:latin typeface="Palatino Linotype"/>
                          <a:cs typeface="Palatino Linotype"/>
                        </a:rPr>
                        <a:t>Standard</a:t>
                      </a:r>
                      <a:endParaRPr lang="en-US" sz="2000" noProof="0" dirty="0">
                        <a:latin typeface="Palatino Linotype"/>
                        <a:cs typeface="Palatino Linotype"/>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855"/>
                        </a:spcBef>
                      </a:pPr>
                      <a:r>
                        <a:rPr lang="en-US" sz="2800" spc="-5" noProof="0" dirty="0">
                          <a:solidFill>
                            <a:srgbClr val="001F5F"/>
                          </a:solidFill>
                          <a:latin typeface="Palatino Linotype"/>
                          <a:cs typeface="Palatino Linotype"/>
                        </a:rPr>
                        <a:t>Individual/Family</a:t>
                      </a:r>
                      <a:endParaRPr lang="en-US" sz="2800" noProof="0" dirty="0">
                        <a:latin typeface="Palatino Linotype"/>
                        <a:cs typeface="Palatino Linotype"/>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85090" algn="r">
                        <a:lnSpc>
                          <a:spcPct val="100000"/>
                        </a:lnSpc>
                        <a:spcBef>
                          <a:spcPts val="855"/>
                        </a:spcBef>
                      </a:pPr>
                      <a:r>
                        <a:rPr lang="en-US" sz="2800" spc="-5" noProof="0" dirty="0">
                          <a:solidFill>
                            <a:srgbClr val="001F5F"/>
                          </a:solidFill>
                          <a:latin typeface="Palatino Linotype"/>
                          <a:cs typeface="Palatino Linotype"/>
                        </a:rPr>
                        <a:t>$250 /</a:t>
                      </a:r>
                      <a:r>
                        <a:rPr lang="en-US" sz="2800" spc="-90" noProof="0" dirty="0">
                          <a:solidFill>
                            <a:srgbClr val="001F5F"/>
                          </a:solidFill>
                          <a:latin typeface="Palatino Linotype"/>
                          <a:cs typeface="Palatino Linotype"/>
                        </a:rPr>
                        <a:t> </a:t>
                      </a:r>
                      <a:r>
                        <a:rPr lang="en-US" sz="2800" noProof="0" dirty="0">
                          <a:solidFill>
                            <a:srgbClr val="001F5F"/>
                          </a:solidFill>
                          <a:latin typeface="Palatino Linotype"/>
                          <a:cs typeface="Palatino Linotype"/>
                        </a:rPr>
                        <a:t>$500</a:t>
                      </a:r>
                      <a:endParaRPr lang="en-US" sz="2800" noProof="0" dirty="0">
                        <a:latin typeface="Palatino Linotype"/>
                        <a:cs typeface="Palatino Linotype"/>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86360" algn="r">
                        <a:lnSpc>
                          <a:spcPct val="100000"/>
                        </a:lnSpc>
                        <a:spcBef>
                          <a:spcPts val="855"/>
                        </a:spcBef>
                      </a:pPr>
                      <a:r>
                        <a:rPr lang="en-US" sz="2800" spc="-5" noProof="0" dirty="0">
                          <a:solidFill>
                            <a:srgbClr val="001F5F"/>
                          </a:solidFill>
                          <a:latin typeface="Palatino Linotype"/>
                          <a:cs typeface="Palatino Linotype"/>
                        </a:rPr>
                        <a:t>$750 /</a:t>
                      </a:r>
                      <a:r>
                        <a:rPr lang="en-US" sz="2800" spc="-90" noProof="0" dirty="0">
                          <a:solidFill>
                            <a:srgbClr val="001F5F"/>
                          </a:solidFill>
                          <a:latin typeface="Palatino Linotype"/>
                          <a:cs typeface="Palatino Linotype"/>
                        </a:rPr>
                        <a:t> </a:t>
                      </a:r>
                      <a:r>
                        <a:rPr lang="en-US" sz="2800" noProof="0" dirty="0">
                          <a:solidFill>
                            <a:srgbClr val="001F5F"/>
                          </a:solidFill>
                          <a:latin typeface="Palatino Linotype"/>
                          <a:cs typeface="Palatino Linotype"/>
                        </a:rPr>
                        <a:t>$1,500</a:t>
                      </a:r>
                      <a:endParaRPr lang="en-US" sz="2800" noProof="0" dirty="0">
                        <a:latin typeface="Palatino Linotype"/>
                        <a:cs typeface="Palatino Linotype"/>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648207">
                <a:tc>
                  <a:txBody>
                    <a:bodyPr/>
                    <a:lstStyle/>
                    <a:p>
                      <a:pPr marL="90805">
                        <a:lnSpc>
                          <a:spcPct val="100000"/>
                        </a:lnSpc>
                        <a:spcBef>
                          <a:spcPts val="695"/>
                        </a:spcBef>
                      </a:pPr>
                      <a:r>
                        <a:rPr lang="en-US" sz="2800" spc="-5" noProof="0" dirty="0">
                          <a:solidFill>
                            <a:srgbClr val="001F5F"/>
                          </a:solidFill>
                          <a:latin typeface="Palatino Linotype"/>
                          <a:cs typeface="Palatino Linotype"/>
                        </a:rPr>
                        <a:t>PPO/HMO</a:t>
                      </a:r>
                      <a:r>
                        <a:rPr lang="en-US" sz="2800" spc="-35" noProof="0" dirty="0">
                          <a:solidFill>
                            <a:srgbClr val="001F5F"/>
                          </a:solidFill>
                          <a:latin typeface="Palatino Linotype"/>
                          <a:cs typeface="Palatino Linotype"/>
                        </a:rPr>
                        <a:t> </a:t>
                      </a:r>
                      <a:r>
                        <a:rPr lang="en-US" sz="2800" spc="-5" noProof="0" dirty="0">
                          <a:solidFill>
                            <a:srgbClr val="001F5F"/>
                          </a:solidFill>
                          <a:latin typeface="Palatino Linotype"/>
                          <a:cs typeface="Palatino Linotype"/>
                        </a:rPr>
                        <a:t>–HIHP</a:t>
                      </a:r>
                      <a:endParaRPr lang="en-US" sz="2800" noProof="0" dirty="0">
                        <a:latin typeface="Palatino Linotype"/>
                        <a:cs typeface="Palatino Linotype"/>
                      </a:endParaRPr>
                    </a:p>
                  </a:txBody>
                  <a:tcPr marL="0" marR="0" marT="882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635" algn="ctr">
                        <a:lnSpc>
                          <a:spcPct val="100000"/>
                        </a:lnSpc>
                        <a:spcBef>
                          <a:spcPts val="695"/>
                        </a:spcBef>
                      </a:pPr>
                      <a:r>
                        <a:rPr lang="en-US" sz="2800" spc="-5" noProof="0" dirty="0">
                          <a:solidFill>
                            <a:srgbClr val="001F5F"/>
                          </a:solidFill>
                          <a:latin typeface="Palatino Linotype"/>
                          <a:cs typeface="Palatino Linotype"/>
                        </a:rPr>
                        <a:t>Individual</a:t>
                      </a:r>
                      <a:endParaRPr lang="en-US" sz="2800" noProof="0" dirty="0">
                        <a:latin typeface="Palatino Linotype"/>
                        <a:cs typeface="Palatino Linotype"/>
                      </a:endParaRPr>
                    </a:p>
                  </a:txBody>
                  <a:tcPr marL="0" marR="0" marT="882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R="83820" algn="r">
                        <a:lnSpc>
                          <a:spcPct val="100000"/>
                        </a:lnSpc>
                        <a:spcBef>
                          <a:spcPts val="695"/>
                        </a:spcBef>
                      </a:pPr>
                      <a:r>
                        <a:rPr lang="en-US" sz="2800" noProof="0" dirty="0">
                          <a:solidFill>
                            <a:srgbClr val="001F5F"/>
                          </a:solidFill>
                          <a:latin typeface="Palatino Linotype"/>
                          <a:cs typeface="Palatino Linotype"/>
                        </a:rPr>
                        <a:t>$</a:t>
                      </a:r>
                      <a:r>
                        <a:rPr lang="en-US" sz="2800" spc="5" noProof="0" dirty="0">
                          <a:solidFill>
                            <a:srgbClr val="001F5F"/>
                          </a:solidFill>
                          <a:latin typeface="Palatino Linotype"/>
                          <a:cs typeface="Palatino Linotype"/>
                        </a:rPr>
                        <a:t>1</a:t>
                      </a:r>
                      <a:r>
                        <a:rPr lang="en-US" sz="2800" noProof="0" dirty="0">
                          <a:solidFill>
                            <a:srgbClr val="001F5F"/>
                          </a:solidFill>
                          <a:latin typeface="Palatino Linotype"/>
                          <a:cs typeface="Palatino Linotype"/>
                        </a:rPr>
                        <a:t>,6</a:t>
                      </a:r>
                      <a:r>
                        <a:rPr lang="en-US" sz="2800" spc="5" noProof="0" dirty="0">
                          <a:solidFill>
                            <a:srgbClr val="001F5F"/>
                          </a:solidFill>
                          <a:latin typeface="Palatino Linotype"/>
                          <a:cs typeface="Palatino Linotype"/>
                        </a:rPr>
                        <a:t>0</a:t>
                      </a:r>
                      <a:r>
                        <a:rPr lang="en-US" sz="2800" noProof="0" dirty="0">
                          <a:solidFill>
                            <a:srgbClr val="001F5F"/>
                          </a:solidFill>
                          <a:latin typeface="Palatino Linotype"/>
                          <a:cs typeface="Palatino Linotype"/>
                        </a:rPr>
                        <a:t>0</a:t>
                      </a:r>
                      <a:endParaRPr lang="en-US" sz="2800" noProof="0" dirty="0">
                        <a:latin typeface="Palatino Linotype"/>
                        <a:cs typeface="Palatino Linotype"/>
                      </a:endParaRPr>
                    </a:p>
                  </a:txBody>
                  <a:tcPr marL="0" marR="0" marT="882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R="85090" algn="r">
                        <a:lnSpc>
                          <a:spcPct val="100000"/>
                        </a:lnSpc>
                        <a:spcBef>
                          <a:spcPts val="695"/>
                        </a:spcBef>
                      </a:pPr>
                      <a:r>
                        <a:rPr lang="en-US" sz="2800" noProof="0" dirty="0">
                          <a:solidFill>
                            <a:srgbClr val="001F5F"/>
                          </a:solidFill>
                          <a:latin typeface="Palatino Linotype"/>
                          <a:cs typeface="Palatino Linotype"/>
                        </a:rPr>
                        <a:t>$</a:t>
                      </a:r>
                      <a:r>
                        <a:rPr lang="en-US" sz="2800" spc="5" noProof="0" dirty="0">
                          <a:solidFill>
                            <a:srgbClr val="001F5F"/>
                          </a:solidFill>
                          <a:latin typeface="Palatino Linotype"/>
                          <a:cs typeface="Palatino Linotype"/>
                        </a:rPr>
                        <a:t>2</a:t>
                      </a:r>
                      <a:r>
                        <a:rPr lang="en-US" sz="2800" noProof="0" dirty="0">
                          <a:solidFill>
                            <a:srgbClr val="001F5F"/>
                          </a:solidFill>
                          <a:latin typeface="Palatino Linotype"/>
                          <a:cs typeface="Palatino Linotype"/>
                        </a:rPr>
                        <a:t>,5</a:t>
                      </a:r>
                      <a:r>
                        <a:rPr lang="en-US" sz="2800" spc="5" noProof="0" dirty="0">
                          <a:solidFill>
                            <a:srgbClr val="001F5F"/>
                          </a:solidFill>
                          <a:latin typeface="Palatino Linotype"/>
                          <a:cs typeface="Palatino Linotype"/>
                        </a:rPr>
                        <a:t>0</a:t>
                      </a:r>
                      <a:r>
                        <a:rPr lang="en-US" sz="2800" noProof="0" dirty="0">
                          <a:solidFill>
                            <a:srgbClr val="001F5F"/>
                          </a:solidFill>
                          <a:latin typeface="Palatino Linotype"/>
                          <a:cs typeface="Palatino Linotype"/>
                        </a:rPr>
                        <a:t>0</a:t>
                      </a:r>
                      <a:endParaRPr lang="en-US" sz="2800" noProof="0" dirty="0">
                        <a:latin typeface="Palatino Linotype"/>
                        <a:cs typeface="Palatino Linotype"/>
                      </a:endParaRPr>
                    </a:p>
                  </a:txBody>
                  <a:tcPr marL="0" marR="0" marT="882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645414">
                <a:tc>
                  <a:txBody>
                    <a:bodyPr/>
                    <a:lstStyle/>
                    <a:p>
                      <a:pPr marL="90805">
                        <a:lnSpc>
                          <a:spcPct val="100000"/>
                        </a:lnSpc>
                        <a:spcBef>
                          <a:spcPts val="680"/>
                        </a:spcBef>
                      </a:pPr>
                      <a:r>
                        <a:rPr lang="en-US" sz="2800" spc="-5" noProof="0" dirty="0">
                          <a:solidFill>
                            <a:srgbClr val="001F5F"/>
                          </a:solidFill>
                          <a:latin typeface="Palatino Linotype"/>
                          <a:cs typeface="Palatino Linotype"/>
                        </a:rPr>
                        <a:t>PPO/HMO</a:t>
                      </a:r>
                      <a:r>
                        <a:rPr lang="en-US" sz="2800" spc="-40" noProof="0" dirty="0">
                          <a:solidFill>
                            <a:srgbClr val="001F5F"/>
                          </a:solidFill>
                          <a:latin typeface="Palatino Linotype"/>
                          <a:cs typeface="Palatino Linotype"/>
                        </a:rPr>
                        <a:t> </a:t>
                      </a:r>
                      <a:r>
                        <a:rPr lang="en-US" sz="2800" spc="-5" noProof="0" dirty="0">
                          <a:solidFill>
                            <a:srgbClr val="001F5F"/>
                          </a:solidFill>
                          <a:latin typeface="Palatino Linotype"/>
                          <a:cs typeface="Palatino Linotype"/>
                        </a:rPr>
                        <a:t>–HIHP</a:t>
                      </a:r>
                      <a:endParaRPr lang="en-US" sz="2800" noProof="0" dirty="0">
                        <a:latin typeface="Palatino Linotype"/>
                        <a:cs typeface="Palatino Linotype"/>
                      </a:endParaRPr>
                    </a:p>
                  </a:txBody>
                  <a:tcPr marL="0" marR="0" marT="863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680"/>
                        </a:spcBef>
                      </a:pPr>
                      <a:r>
                        <a:rPr lang="en-US" sz="2800" spc="-5" noProof="0" dirty="0">
                          <a:solidFill>
                            <a:srgbClr val="001F5F"/>
                          </a:solidFill>
                          <a:latin typeface="Palatino Linotype"/>
                          <a:cs typeface="Palatino Linotype"/>
                        </a:rPr>
                        <a:t>Family</a:t>
                      </a:r>
                      <a:endParaRPr lang="en-US" sz="2800" noProof="0" dirty="0">
                        <a:latin typeface="Palatino Linotype"/>
                        <a:cs typeface="Palatino Linotype"/>
                      </a:endParaRPr>
                    </a:p>
                  </a:txBody>
                  <a:tcPr marL="0" marR="0" marT="863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83820" algn="r">
                        <a:lnSpc>
                          <a:spcPct val="100000"/>
                        </a:lnSpc>
                        <a:spcBef>
                          <a:spcPts val="680"/>
                        </a:spcBef>
                      </a:pPr>
                      <a:r>
                        <a:rPr lang="en-US" sz="2800" noProof="0" dirty="0">
                          <a:solidFill>
                            <a:srgbClr val="001F5F"/>
                          </a:solidFill>
                          <a:latin typeface="Palatino Linotype"/>
                          <a:cs typeface="Palatino Linotype"/>
                        </a:rPr>
                        <a:t>$</a:t>
                      </a:r>
                      <a:r>
                        <a:rPr lang="en-US" sz="2800" spc="5" noProof="0" dirty="0">
                          <a:solidFill>
                            <a:srgbClr val="001F5F"/>
                          </a:solidFill>
                          <a:latin typeface="Palatino Linotype"/>
                          <a:cs typeface="Palatino Linotype"/>
                        </a:rPr>
                        <a:t>3</a:t>
                      </a:r>
                      <a:r>
                        <a:rPr lang="en-US" sz="2800" noProof="0" dirty="0">
                          <a:solidFill>
                            <a:srgbClr val="001F5F"/>
                          </a:solidFill>
                          <a:latin typeface="Palatino Linotype"/>
                          <a:cs typeface="Palatino Linotype"/>
                        </a:rPr>
                        <a:t>,200</a:t>
                      </a:r>
                      <a:endParaRPr lang="en-US" sz="2800" noProof="0" dirty="0">
                        <a:latin typeface="Palatino Linotype"/>
                        <a:cs typeface="Palatino Linotype"/>
                      </a:endParaRPr>
                    </a:p>
                  </a:txBody>
                  <a:tcPr marL="0" marR="0" marT="863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85090" algn="r">
                        <a:lnSpc>
                          <a:spcPct val="100000"/>
                        </a:lnSpc>
                        <a:spcBef>
                          <a:spcPts val="680"/>
                        </a:spcBef>
                      </a:pPr>
                      <a:r>
                        <a:rPr lang="en-US" sz="2800" noProof="0" dirty="0">
                          <a:solidFill>
                            <a:srgbClr val="001F5F"/>
                          </a:solidFill>
                          <a:latin typeface="Palatino Linotype"/>
                          <a:cs typeface="Palatino Linotype"/>
                        </a:rPr>
                        <a:t>$</a:t>
                      </a:r>
                      <a:r>
                        <a:rPr lang="en-US" sz="2800" spc="5" noProof="0" dirty="0">
                          <a:solidFill>
                            <a:srgbClr val="001F5F"/>
                          </a:solidFill>
                          <a:latin typeface="Palatino Linotype"/>
                          <a:cs typeface="Palatino Linotype"/>
                        </a:rPr>
                        <a:t>5</a:t>
                      </a:r>
                      <a:r>
                        <a:rPr lang="en-US" sz="2800" noProof="0" dirty="0">
                          <a:solidFill>
                            <a:srgbClr val="001F5F"/>
                          </a:solidFill>
                          <a:latin typeface="Palatino Linotype"/>
                          <a:cs typeface="Palatino Linotype"/>
                        </a:rPr>
                        <a:t>,000</a:t>
                      </a:r>
                      <a:endParaRPr lang="en-US" sz="2800" noProof="0" dirty="0">
                        <a:latin typeface="Palatino Linotype"/>
                        <a:cs typeface="Palatino Linotype"/>
                      </a:endParaRPr>
                    </a:p>
                  </a:txBody>
                  <a:tcPr marL="0" marR="0" marT="863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bl>
          </a:graphicData>
        </a:graphic>
      </p:graphicFrame>
      <p:sp>
        <p:nvSpPr>
          <p:cNvPr id="5" name="object 5" descr="Important - Under &quot;HIHP&quot; plans, you are responsible for 100% of medical bills and prescription costs until annual deductible has been met."/>
          <p:cNvSpPr/>
          <p:nvPr/>
        </p:nvSpPr>
        <p:spPr>
          <a:xfrm>
            <a:off x="2921507" y="4527802"/>
            <a:ext cx="5814060" cy="2330195"/>
          </a:xfrm>
          <a:prstGeom prst="rect">
            <a:avLst/>
          </a:prstGeom>
          <a:blipFill>
            <a:blip r:embed="rId3" cstate="print"/>
            <a:stretch>
              <a:fillRect/>
            </a:stretch>
          </a:blipFill>
        </p:spPr>
        <p:txBody>
          <a:bodyPr wrap="square" lIns="0" tIns="0" rIns="0" bIns="0" rtlCol="0"/>
          <a:lstStyle/>
          <a:p>
            <a:endParaRPr lang="en-US" noProof="0" dirty="0"/>
          </a:p>
        </p:txBody>
      </p:sp>
      <p:sp>
        <p:nvSpPr>
          <p:cNvPr id="6" name="object 6"/>
          <p:cNvSpPr txBox="1"/>
          <p:nvPr/>
        </p:nvSpPr>
        <p:spPr>
          <a:xfrm>
            <a:off x="4399534" y="5445353"/>
            <a:ext cx="2566035" cy="1092835"/>
          </a:xfrm>
          <a:prstGeom prst="rect">
            <a:avLst/>
          </a:prstGeom>
        </p:spPr>
        <p:txBody>
          <a:bodyPr vert="horz" wrap="square" lIns="0" tIns="12700" rIns="0" bIns="0" rtlCol="0">
            <a:spAutoFit/>
          </a:bodyPr>
          <a:lstStyle/>
          <a:p>
            <a:pPr marL="12065" marR="5080" indent="1905" algn="ctr">
              <a:lnSpc>
                <a:spcPct val="100000"/>
              </a:lnSpc>
              <a:spcBef>
                <a:spcPts val="100"/>
              </a:spcBef>
            </a:pPr>
            <a:r>
              <a:rPr lang="en-US" sz="1400" noProof="0" dirty="0">
                <a:solidFill>
                  <a:srgbClr val="44536A"/>
                </a:solidFill>
                <a:latin typeface="Palatino Linotype"/>
                <a:cs typeface="Palatino Linotype"/>
              </a:rPr>
              <a:t>Under “HIHP” </a:t>
            </a:r>
            <a:r>
              <a:rPr lang="en-US" sz="1400" spc="-5" noProof="0" dirty="0">
                <a:solidFill>
                  <a:srgbClr val="44536A"/>
                </a:solidFill>
                <a:latin typeface="Palatino Linotype"/>
                <a:cs typeface="Palatino Linotype"/>
              </a:rPr>
              <a:t>plans, </a:t>
            </a:r>
            <a:r>
              <a:rPr lang="en-US" sz="1400" spc="-10" noProof="0" dirty="0">
                <a:solidFill>
                  <a:srgbClr val="44536A"/>
                </a:solidFill>
                <a:latin typeface="Palatino Linotype"/>
                <a:cs typeface="Palatino Linotype"/>
              </a:rPr>
              <a:t>you </a:t>
            </a:r>
            <a:r>
              <a:rPr lang="en-US" sz="1400" spc="-5" noProof="0" dirty="0">
                <a:solidFill>
                  <a:srgbClr val="44536A"/>
                </a:solidFill>
                <a:latin typeface="Palatino Linotype"/>
                <a:cs typeface="Palatino Linotype"/>
              </a:rPr>
              <a:t>are  </a:t>
            </a:r>
            <a:r>
              <a:rPr lang="en-US" sz="1400" noProof="0" dirty="0">
                <a:solidFill>
                  <a:srgbClr val="44536A"/>
                </a:solidFill>
                <a:latin typeface="Palatino Linotype"/>
                <a:cs typeface="Palatino Linotype"/>
              </a:rPr>
              <a:t>responsible for </a:t>
            </a:r>
            <a:r>
              <a:rPr lang="en-US" sz="1400" b="1" noProof="0" dirty="0">
                <a:solidFill>
                  <a:srgbClr val="C00000"/>
                </a:solidFill>
                <a:latin typeface="Palatino Linotype"/>
                <a:cs typeface="Palatino Linotype"/>
              </a:rPr>
              <a:t>100% </a:t>
            </a:r>
            <a:r>
              <a:rPr lang="en-US" sz="1400" b="1" spc="-5" noProof="0" dirty="0">
                <a:solidFill>
                  <a:srgbClr val="C00000"/>
                </a:solidFill>
                <a:latin typeface="Palatino Linotype"/>
                <a:cs typeface="Palatino Linotype"/>
              </a:rPr>
              <a:t>of</a:t>
            </a:r>
            <a:r>
              <a:rPr lang="en-US" sz="1400" b="1" spc="-114" noProof="0" dirty="0">
                <a:solidFill>
                  <a:srgbClr val="C00000"/>
                </a:solidFill>
                <a:latin typeface="Palatino Linotype"/>
                <a:cs typeface="Palatino Linotype"/>
              </a:rPr>
              <a:t> </a:t>
            </a:r>
            <a:r>
              <a:rPr lang="en-US" sz="1400" b="1" spc="-5" noProof="0" dirty="0">
                <a:solidFill>
                  <a:srgbClr val="C00000"/>
                </a:solidFill>
                <a:latin typeface="Palatino Linotype"/>
                <a:cs typeface="Palatino Linotype"/>
              </a:rPr>
              <a:t>medical  bills and </a:t>
            </a:r>
            <a:r>
              <a:rPr lang="en-US" sz="1400" b="1" noProof="0" dirty="0">
                <a:solidFill>
                  <a:srgbClr val="C00000"/>
                </a:solidFill>
                <a:latin typeface="Palatino Linotype"/>
                <a:cs typeface="Palatino Linotype"/>
              </a:rPr>
              <a:t>prescription costs  </a:t>
            </a:r>
            <a:r>
              <a:rPr lang="en-US" sz="1400" spc="-5" noProof="0" dirty="0">
                <a:solidFill>
                  <a:srgbClr val="44536A"/>
                </a:solidFill>
                <a:latin typeface="Palatino Linotype"/>
                <a:cs typeface="Palatino Linotype"/>
              </a:rPr>
              <a:t>until </a:t>
            </a:r>
            <a:r>
              <a:rPr lang="en-US" sz="1400" noProof="0" dirty="0">
                <a:solidFill>
                  <a:srgbClr val="44536A"/>
                </a:solidFill>
                <a:latin typeface="Palatino Linotype"/>
                <a:cs typeface="Palatino Linotype"/>
              </a:rPr>
              <a:t>annual </a:t>
            </a:r>
            <a:r>
              <a:rPr lang="en-US" sz="1400" spc="-5" noProof="0" dirty="0">
                <a:solidFill>
                  <a:srgbClr val="44536A"/>
                </a:solidFill>
                <a:latin typeface="Palatino Linotype"/>
                <a:cs typeface="Palatino Linotype"/>
              </a:rPr>
              <a:t>deductible </a:t>
            </a:r>
            <a:r>
              <a:rPr lang="en-US" sz="1400" noProof="0" dirty="0">
                <a:solidFill>
                  <a:srgbClr val="44536A"/>
                </a:solidFill>
                <a:latin typeface="Palatino Linotype"/>
                <a:cs typeface="Palatino Linotype"/>
              </a:rPr>
              <a:t>has  </a:t>
            </a:r>
            <a:r>
              <a:rPr lang="en-US" sz="1400" spc="-5" noProof="0" dirty="0">
                <a:solidFill>
                  <a:srgbClr val="44536A"/>
                </a:solidFill>
                <a:latin typeface="Palatino Linotype"/>
                <a:cs typeface="Palatino Linotype"/>
              </a:rPr>
              <a:t>been met.</a:t>
            </a:r>
            <a:endParaRPr lang="en-US" sz="1400" noProof="0" dirty="0">
              <a:latin typeface="Palatino Linotype"/>
              <a:cs typeface="Palatino Linotyp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Infographic comparing Standard Plans and High Deductible Health Plans for state employees. Two side-by-side clipboards display plan features in tables, including choice of providers, ability to open a Health Savings Account (HSA), reimbursement account options, annual deductible, payment methods for medical care, preventive care coverage, and annual out-of-pocket maximums. Sticky notes summarize HRA, FSA, and HSA details. The Department of Management Services logo is in the top right. Text at the bottom directs users to visit mybenefits.myflorida.com/health for more information."/>
          <p:cNvSpPr/>
          <p:nvPr/>
        </p:nvSpPr>
        <p:spPr>
          <a:xfrm>
            <a:off x="76200" y="0"/>
            <a:ext cx="11981541" cy="6858000"/>
          </a:xfrm>
          <a:prstGeom prst="rect">
            <a:avLst/>
          </a:prstGeom>
          <a:blipFill>
            <a:blip r:embed="rId3" cstate="print"/>
            <a:stretch>
              <a:fillRect/>
            </a:stretch>
          </a:blipFill>
        </p:spPr>
        <p:txBody>
          <a:bodyPr wrap="square" lIns="0" tIns="0" rIns="0" bIns="0" rtlCol="0"/>
          <a:lstStyle/>
          <a:p>
            <a:endParaRPr lang="en-US" noProof="0" dirty="0"/>
          </a:p>
        </p:txBody>
      </p:sp>
      <p:sp>
        <p:nvSpPr>
          <p:cNvPr id="3" name="object 3" descr="Infographic comparing Standard Plans and High Deductible Health Plans for state employees. Two side-by-side clipboards display plan features in tables, including choice of providers, ability to open a Health Savings Account (HSA), reimbursement account options, annual deductible, payment methods for medical care, preventive care coverage, and annual out-of-pocket maximums. Sticky notes summarize HRA, FSA, and HSA details. The Department of Management Services logo is in the top right. Text at the bottom directs users to visit mybenefits.myflorida.com/health for more information.">
            <a:extLst>
              <a:ext uri="{C183D7F6-B498-43B3-948B-1728B52AA6E4}">
                <adec:decorative xmlns:adec="http://schemas.microsoft.com/office/drawing/2017/decorative" val="1"/>
              </a:ext>
            </a:extLst>
          </p:cNvPr>
          <p:cNvSpPr/>
          <p:nvPr/>
        </p:nvSpPr>
        <p:spPr>
          <a:xfrm>
            <a:off x="793272" y="6412179"/>
            <a:ext cx="10898343" cy="329769"/>
          </a:xfrm>
          <a:prstGeom prst="rect">
            <a:avLst/>
          </a:prstGeom>
          <a:blipFill>
            <a:blip r:embed="rId4" cstate="print"/>
            <a:stretch>
              <a:fillRect/>
            </a:stretch>
          </a:blipFill>
        </p:spPr>
        <p:txBody>
          <a:bodyPr wrap="square" lIns="0" tIns="0" rIns="0" bIns="0" rtlCol="0"/>
          <a:lstStyle/>
          <a:p>
            <a:endParaRPr lang="en-US" noProof="0" dirty="0"/>
          </a:p>
        </p:txBody>
      </p:sp>
      <p:sp>
        <p:nvSpPr>
          <p:cNvPr id="4" name="object 4" descr="Infographic comparing Standard Plans and High Deductible Health Plans for state employees. Two side-by-side clipboards display plan features in tables, including choice of providers, ability to open a Health Savings Account (HSA), reimbursement account options, annual deductible, payment methods for medical care, preventive care coverage, and annual out-of-pocket maximums. Sticky notes summarize HRA, FSA, and HSA details. The Department of Management Services logo is in the top right. Text at the bottom directs users to visit mybenefits.myflorida.com/health for more information.">
            <a:extLst>
              <a:ext uri="{C183D7F6-B498-43B3-948B-1728B52AA6E4}">
                <adec:decorative xmlns:adec="http://schemas.microsoft.com/office/drawing/2017/decorative" val="1"/>
              </a:ext>
            </a:extLst>
          </p:cNvPr>
          <p:cNvSpPr/>
          <p:nvPr/>
        </p:nvSpPr>
        <p:spPr>
          <a:xfrm>
            <a:off x="9702333" y="2287011"/>
            <a:ext cx="1147445" cy="0"/>
          </a:xfrm>
          <a:custGeom>
            <a:avLst/>
            <a:gdLst/>
            <a:ahLst/>
            <a:cxnLst/>
            <a:rect l="l" t="t" r="r" b="b"/>
            <a:pathLst>
              <a:path w="1147445">
                <a:moveTo>
                  <a:pt x="0" y="0"/>
                </a:moveTo>
                <a:lnTo>
                  <a:pt x="1147194" y="0"/>
                </a:lnTo>
              </a:path>
            </a:pathLst>
          </a:custGeom>
          <a:ln w="21373">
            <a:solidFill>
              <a:srgbClr val="000000"/>
            </a:solidFill>
          </a:ln>
        </p:spPr>
        <p:txBody>
          <a:bodyPr wrap="square" lIns="0" tIns="0" rIns="0" bIns="0" rtlCol="0"/>
          <a:lstStyle/>
          <a:p>
            <a:endParaRPr lang="en-US" noProof="0" dirty="0"/>
          </a:p>
        </p:txBody>
      </p:sp>
      <p:sp>
        <p:nvSpPr>
          <p:cNvPr id="5" name="object 5" descr="Infographic comparing Standard Plans and High Deductible Health Plans for state employees. Two side-by-side clipboards display plan features in tables, including choice of providers, ability to open a Health Savings Account (HSA), reimbursement account options, annual deductible, payment methods for medical care, preventive care coverage, and annual out-of-pocket maximums. Sticky notes summarize HRA, FSA, and HSA details. The Department of Management Services logo is in the top right. Text at the bottom directs users to visit mybenefits.myflorida.com/health for more information.">
            <a:extLst>
              <a:ext uri="{C183D7F6-B498-43B3-948B-1728B52AA6E4}">
                <adec:decorative xmlns:adec="http://schemas.microsoft.com/office/drawing/2017/decorative" val="1"/>
              </a:ext>
            </a:extLst>
          </p:cNvPr>
          <p:cNvSpPr/>
          <p:nvPr/>
        </p:nvSpPr>
        <p:spPr>
          <a:xfrm>
            <a:off x="6456017" y="2287011"/>
            <a:ext cx="964565" cy="0"/>
          </a:xfrm>
          <a:custGeom>
            <a:avLst/>
            <a:gdLst/>
            <a:ahLst/>
            <a:cxnLst/>
            <a:rect l="l" t="t" r="r" b="b"/>
            <a:pathLst>
              <a:path w="964565">
                <a:moveTo>
                  <a:pt x="0" y="0"/>
                </a:moveTo>
                <a:lnTo>
                  <a:pt x="964131" y="0"/>
                </a:lnTo>
              </a:path>
            </a:pathLst>
          </a:custGeom>
          <a:ln w="21373">
            <a:solidFill>
              <a:srgbClr val="000000"/>
            </a:solidFill>
          </a:ln>
        </p:spPr>
        <p:txBody>
          <a:bodyPr wrap="square" lIns="0" tIns="0" rIns="0" bIns="0" rtlCol="0"/>
          <a:lstStyle/>
          <a:p>
            <a:endParaRPr lang="en-US" noProof="0" dirty="0"/>
          </a:p>
        </p:txBody>
      </p:sp>
      <p:sp>
        <p:nvSpPr>
          <p:cNvPr id="11" name="Title 10" descr="Infographic comparing Standard Plans and High Deductible Health Plans for state employees. Two side-by-side clipboards display plan features in tables, including choice of providers, ability to open a Health Savings Account (HSA), reimbursement account options, annual deductible, payment methods for medical care, preventive care coverage, and annual out-of-pocket maximums. Sticky notes summarize HRA, FSA, and HSA details. The Department of Management Services logo is in the top right. Text at the bottom directs users to visit mybenefits.myflorida.com/health for more information.">
            <a:extLst>
              <a:ext uri="{FF2B5EF4-FFF2-40B4-BE49-F238E27FC236}">
                <a16:creationId xmlns:a16="http://schemas.microsoft.com/office/drawing/2014/main" id="{A099F59B-0CD3-C50A-08CC-8402962F00AE}"/>
              </a:ext>
            </a:extLst>
          </p:cNvPr>
          <p:cNvSpPr>
            <a:spLocks noGrp="1"/>
          </p:cNvSpPr>
          <p:nvPr>
            <p:ph type="title"/>
          </p:nvPr>
        </p:nvSpPr>
        <p:spPr>
          <a:xfrm>
            <a:off x="3241929" y="592073"/>
            <a:ext cx="5213984" cy="1231106"/>
          </a:xfrm>
        </p:spPr>
        <p:txBody>
          <a:bodyPr/>
          <a:lstStyle/>
          <a:p>
            <a:r>
              <a:rPr lang="en-US" noProof="0" dirty="0"/>
              <a:t>Standard Plan or High Deductible Plan?</a:t>
            </a:r>
          </a:p>
        </p:txBody>
      </p:sp>
      <p:pic>
        <p:nvPicPr>
          <p:cNvPr id="13" name="Picture 12" descr="Infographic comparing Standard Plans and High Deductible Health Plans for state employees. Two side-by-side clipboards display plan features in tables, including choice of providers, ability to open a Health Savings Account (HSA), reimbursement account options, annual deductible, payment methods for medical care, preventive care coverage, and annual out-of-pocket maximums. Sticky notes summarize HRA, FSA, and HSA details. The Department of Management Services logo is in the top right. Text at the bottom directs users to visit mybenefits.myflorida.com/health for more information.">
            <a:extLst>
              <a:ext uri="{FF2B5EF4-FFF2-40B4-BE49-F238E27FC236}">
                <a16:creationId xmlns:a16="http://schemas.microsoft.com/office/drawing/2014/main" id="{E72982C1-FF6F-328F-F6F4-528881CAFEB2}"/>
              </a:ext>
            </a:extLst>
          </p:cNvPr>
          <p:cNvPicPr>
            <a:picLocks noChangeAspect="1"/>
          </p:cNvPicPr>
          <p:nvPr/>
        </p:nvPicPr>
        <p:blipFill>
          <a:blip r:embed="rId5"/>
          <a:stretch>
            <a:fillRect/>
          </a:stretch>
        </p:blipFill>
        <p:spPr>
          <a:xfrm>
            <a:off x="-304800" y="0"/>
            <a:ext cx="1267752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1956561" y="530097"/>
            <a:ext cx="7569200" cy="574040"/>
          </a:xfrm>
          <a:prstGeom prst="rect">
            <a:avLst/>
          </a:prstGeom>
        </p:spPr>
        <p:txBody>
          <a:bodyPr vert="horz" wrap="square" lIns="0" tIns="12700" rIns="0" bIns="0" rtlCol="0">
            <a:spAutoFit/>
          </a:bodyPr>
          <a:lstStyle/>
          <a:p>
            <a:pPr marL="12700">
              <a:lnSpc>
                <a:spcPct val="100000"/>
              </a:lnSpc>
              <a:spcBef>
                <a:spcPts val="100"/>
              </a:spcBef>
            </a:pPr>
            <a:r>
              <a:rPr lang="en-US" sz="3600" u="heavy" spc="-5" noProof="0" dirty="0">
                <a:solidFill>
                  <a:srgbClr val="FFFFFF"/>
                </a:solidFill>
                <a:uFill>
                  <a:solidFill>
                    <a:srgbClr val="FFFFFF"/>
                  </a:solidFill>
                </a:uFill>
              </a:rPr>
              <a:t>Prescription Drugs </a:t>
            </a:r>
            <a:r>
              <a:rPr lang="en-US" sz="3600" u="heavy" noProof="0" dirty="0">
                <a:solidFill>
                  <a:srgbClr val="FFFFFF"/>
                </a:solidFill>
                <a:uFill>
                  <a:solidFill>
                    <a:srgbClr val="FFFFFF"/>
                  </a:solidFill>
                </a:uFill>
              </a:rPr>
              <a:t>– </a:t>
            </a:r>
            <a:r>
              <a:rPr lang="en-US" sz="3600" u="heavy" spc="-5" noProof="0" dirty="0">
                <a:solidFill>
                  <a:srgbClr val="FFFFFF"/>
                </a:solidFill>
                <a:uFill>
                  <a:solidFill>
                    <a:srgbClr val="FFFFFF"/>
                  </a:solidFill>
                </a:uFill>
              </a:rPr>
              <a:t>OptumRx</a:t>
            </a:r>
            <a:endParaRPr lang="en-US" sz="3600" noProof="0" dirty="0"/>
          </a:p>
        </p:txBody>
      </p:sp>
      <p:graphicFrame>
        <p:nvGraphicFramePr>
          <p:cNvPr id="4" name="object 4"/>
          <p:cNvGraphicFramePr>
            <a:graphicFrameLocks noGrp="1"/>
          </p:cNvGraphicFramePr>
          <p:nvPr>
            <p:extLst>
              <p:ext uri="{D42A27DB-BD31-4B8C-83A1-F6EECF244321}">
                <p14:modId xmlns:p14="http://schemas.microsoft.com/office/powerpoint/2010/main" val="3662330678"/>
              </p:ext>
            </p:extLst>
          </p:nvPr>
        </p:nvGraphicFramePr>
        <p:xfrm>
          <a:off x="29122" y="2327275"/>
          <a:ext cx="11411584" cy="4243335"/>
        </p:xfrm>
        <a:graphic>
          <a:graphicData uri="http://schemas.openxmlformats.org/drawingml/2006/table">
            <a:tbl>
              <a:tblPr firstRow="1" bandRow="1">
                <a:tableStyleId>{2D5ABB26-0587-4C30-8999-92F81FD0307C}</a:tableStyleId>
              </a:tblPr>
              <a:tblGrid>
                <a:gridCol w="2016760">
                  <a:extLst>
                    <a:ext uri="{9D8B030D-6E8A-4147-A177-3AD203B41FA5}">
                      <a16:colId xmlns:a16="http://schemas.microsoft.com/office/drawing/2014/main" val="20000"/>
                    </a:ext>
                  </a:extLst>
                </a:gridCol>
                <a:gridCol w="2565400">
                  <a:extLst>
                    <a:ext uri="{9D8B030D-6E8A-4147-A177-3AD203B41FA5}">
                      <a16:colId xmlns:a16="http://schemas.microsoft.com/office/drawing/2014/main" val="20001"/>
                    </a:ext>
                  </a:extLst>
                </a:gridCol>
                <a:gridCol w="3197224">
                  <a:extLst>
                    <a:ext uri="{9D8B030D-6E8A-4147-A177-3AD203B41FA5}">
                      <a16:colId xmlns:a16="http://schemas.microsoft.com/office/drawing/2014/main" val="20002"/>
                    </a:ext>
                  </a:extLst>
                </a:gridCol>
                <a:gridCol w="3632200">
                  <a:extLst>
                    <a:ext uri="{9D8B030D-6E8A-4147-A177-3AD203B41FA5}">
                      <a16:colId xmlns:a16="http://schemas.microsoft.com/office/drawing/2014/main" val="20003"/>
                    </a:ext>
                  </a:extLst>
                </a:gridCol>
              </a:tblGrid>
              <a:tr h="860044">
                <a:tc>
                  <a:txBody>
                    <a:bodyPr/>
                    <a:lstStyle/>
                    <a:p>
                      <a:pPr marL="90805">
                        <a:lnSpc>
                          <a:spcPct val="100000"/>
                        </a:lnSpc>
                        <a:spcBef>
                          <a:spcPts val="215"/>
                        </a:spcBef>
                      </a:pPr>
                      <a:r>
                        <a:rPr lang="en-US" sz="2200" b="1" spc="-5" noProof="0" dirty="0">
                          <a:solidFill>
                            <a:srgbClr val="FFFFFF"/>
                          </a:solidFill>
                          <a:latin typeface="Palatino Linotype"/>
                          <a:cs typeface="Palatino Linotype"/>
                        </a:rPr>
                        <a:t>OptumRx</a:t>
                      </a:r>
                      <a:endParaRPr lang="en-US" sz="2200" noProof="0" dirty="0">
                        <a:latin typeface="Palatino Linotype"/>
                        <a:cs typeface="Palatino Linotype"/>
                      </a:endParaRPr>
                    </a:p>
                    <a:p>
                      <a:pPr marL="90805">
                        <a:lnSpc>
                          <a:spcPct val="100000"/>
                        </a:lnSpc>
                        <a:spcBef>
                          <a:spcPts val="85"/>
                        </a:spcBef>
                      </a:pPr>
                      <a:r>
                        <a:rPr lang="en-US" sz="1000" b="1" u="sng" spc="-5" noProof="0" dirty="0">
                          <a:solidFill>
                            <a:schemeClr val="bg1"/>
                          </a:solidFill>
                          <a:latin typeface="Palatino Linotype"/>
                          <a:cs typeface="Palatino Linotype"/>
                          <a:hlinkClick r:id="rId3">
                            <a:extLst>
                              <a:ext uri="{A12FA001-AC4F-418D-AE19-62706E023703}">
                                <ahyp:hlinkClr xmlns:ahyp="http://schemas.microsoft.com/office/drawing/2018/hyperlinkcolor" val="tx"/>
                              </a:ext>
                            </a:extLst>
                          </a:hlinkClick>
                        </a:rPr>
                        <a:t>www.</a:t>
                      </a:r>
                      <a:r>
                        <a:rPr lang="en-US" sz="1000" b="1" u="sng" spc="-5" noProof="0" dirty="0">
                          <a:solidFill>
                            <a:schemeClr val="bg1"/>
                          </a:solidFill>
                          <a:latin typeface="Palatino Linotype"/>
                          <a:cs typeface="Palatino Linotype"/>
                        </a:rPr>
                        <a:t>OptumRx.com/sofdms</a:t>
                      </a:r>
                      <a:endParaRPr lang="en-US" sz="1000" u="sng" noProof="0" dirty="0">
                        <a:solidFill>
                          <a:schemeClr val="bg1"/>
                        </a:solidFill>
                        <a:latin typeface="Palatino Linotype"/>
                        <a:cs typeface="Palatino Linotype"/>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gridSpan="2">
                  <a:txBody>
                    <a:bodyPr/>
                    <a:lstStyle/>
                    <a:p>
                      <a:pPr algn="ctr">
                        <a:lnSpc>
                          <a:spcPct val="100000"/>
                        </a:lnSpc>
                        <a:spcBef>
                          <a:spcPts val="215"/>
                        </a:spcBef>
                      </a:pPr>
                      <a:r>
                        <a:rPr lang="en-US" sz="2200" b="1" spc="-5" noProof="0" dirty="0">
                          <a:solidFill>
                            <a:srgbClr val="FFFFFF"/>
                          </a:solidFill>
                          <a:latin typeface="Palatino Linotype"/>
                          <a:cs typeface="Palatino Linotype"/>
                        </a:rPr>
                        <a:t>Standard HMO &amp; Standard</a:t>
                      </a:r>
                      <a:r>
                        <a:rPr lang="en-US" sz="2200" b="1" spc="60" noProof="0" dirty="0">
                          <a:solidFill>
                            <a:srgbClr val="FFFFFF"/>
                          </a:solidFill>
                          <a:latin typeface="Palatino Linotype"/>
                          <a:cs typeface="Palatino Linotype"/>
                        </a:rPr>
                        <a:t> </a:t>
                      </a:r>
                      <a:r>
                        <a:rPr lang="en-US" sz="2200" b="1" spc="-5" noProof="0" dirty="0">
                          <a:solidFill>
                            <a:srgbClr val="FFFFFF"/>
                          </a:solidFill>
                          <a:latin typeface="Palatino Linotype"/>
                          <a:cs typeface="Palatino Linotype"/>
                        </a:rPr>
                        <a:t>PPO</a:t>
                      </a:r>
                      <a:endParaRPr lang="en-US" sz="2200" noProof="0" dirty="0">
                        <a:latin typeface="Palatino Linotype"/>
                        <a:cs typeface="Palatino Linotype"/>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hMerge="1">
                  <a:txBody>
                    <a:bodyPr/>
                    <a:lstStyle/>
                    <a:p>
                      <a:endParaRPr/>
                    </a:p>
                  </a:txBody>
                  <a:tcPr marL="0" marR="0" marT="0" marB="0"/>
                </a:tc>
                <a:tc>
                  <a:txBody>
                    <a:bodyPr/>
                    <a:lstStyle/>
                    <a:p>
                      <a:pPr marL="942340">
                        <a:lnSpc>
                          <a:spcPct val="100000"/>
                        </a:lnSpc>
                        <a:spcBef>
                          <a:spcPts val="215"/>
                        </a:spcBef>
                      </a:pPr>
                      <a:r>
                        <a:rPr lang="en-US" sz="2200" b="1" spc="-10" noProof="0" dirty="0">
                          <a:solidFill>
                            <a:srgbClr val="FFFFFF"/>
                          </a:solidFill>
                          <a:latin typeface="Palatino Linotype"/>
                          <a:cs typeface="Palatino Linotype"/>
                        </a:rPr>
                        <a:t>HIHP </a:t>
                      </a:r>
                      <a:r>
                        <a:rPr lang="en-US" sz="2200" b="1" spc="-5" noProof="0" dirty="0">
                          <a:solidFill>
                            <a:srgbClr val="FFFFFF"/>
                          </a:solidFill>
                          <a:latin typeface="Palatino Linotype"/>
                          <a:cs typeface="Palatino Linotype"/>
                        </a:rPr>
                        <a:t>HMO &amp;</a:t>
                      </a:r>
                      <a:r>
                        <a:rPr lang="en-US" sz="2200" b="1" spc="-15" noProof="0" dirty="0">
                          <a:solidFill>
                            <a:srgbClr val="FFFFFF"/>
                          </a:solidFill>
                          <a:latin typeface="Palatino Linotype"/>
                          <a:cs typeface="Palatino Linotype"/>
                        </a:rPr>
                        <a:t> </a:t>
                      </a:r>
                      <a:r>
                        <a:rPr lang="en-US" sz="2200" b="1" spc="-5" noProof="0" dirty="0">
                          <a:solidFill>
                            <a:srgbClr val="FFFFFF"/>
                          </a:solidFill>
                          <a:latin typeface="Palatino Linotype"/>
                          <a:cs typeface="Palatino Linotype"/>
                        </a:rPr>
                        <a:t>PPO-</a:t>
                      </a:r>
                      <a:endParaRPr lang="en-US" sz="2200" noProof="0" dirty="0">
                        <a:latin typeface="Palatino Linotype"/>
                        <a:cs typeface="Palatino Linotype"/>
                      </a:endParaRPr>
                    </a:p>
                    <a:p>
                      <a:pPr marL="747395">
                        <a:lnSpc>
                          <a:spcPct val="100000"/>
                        </a:lnSpc>
                      </a:pPr>
                      <a:r>
                        <a:rPr lang="en-US" sz="2200" b="1" spc="-5" noProof="0" dirty="0">
                          <a:solidFill>
                            <a:srgbClr val="FFFFFF"/>
                          </a:solidFill>
                          <a:latin typeface="Palatino Linotype"/>
                          <a:cs typeface="Palatino Linotype"/>
                        </a:rPr>
                        <a:t>subject to</a:t>
                      </a:r>
                      <a:r>
                        <a:rPr lang="en-US" sz="2200" b="1" spc="5" noProof="0" dirty="0">
                          <a:solidFill>
                            <a:srgbClr val="FFFFFF"/>
                          </a:solidFill>
                          <a:latin typeface="Palatino Linotype"/>
                          <a:cs typeface="Palatino Linotype"/>
                        </a:rPr>
                        <a:t> </a:t>
                      </a:r>
                      <a:r>
                        <a:rPr lang="en-US" sz="2200" b="1" spc="-5" noProof="0" dirty="0">
                          <a:solidFill>
                            <a:srgbClr val="FFFFFF"/>
                          </a:solidFill>
                          <a:latin typeface="Palatino Linotype"/>
                          <a:cs typeface="Palatino Linotype"/>
                        </a:rPr>
                        <a:t>deductibles</a:t>
                      </a:r>
                      <a:endParaRPr lang="en-US" sz="2200" noProof="0" dirty="0">
                        <a:latin typeface="Palatino Linotype"/>
                        <a:cs typeface="Palatino Linotype"/>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1097279">
                <a:tc>
                  <a:txBody>
                    <a:bodyPr/>
                    <a:lstStyle/>
                    <a:p>
                      <a:pPr>
                        <a:lnSpc>
                          <a:spcPct val="100000"/>
                        </a:lnSpc>
                      </a:pPr>
                      <a:endParaRPr lang="en-US" sz="2200" noProof="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1270" algn="ctr">
                        <a:lnSpc>
                          <a:spcPct val="100000"/>
                        </a:lnSpc>
                        <a:spcBef>
                          <a:spcPts val="215"/>
                        </a:spcBef>
                      </a:pPr>
                      <a:r>
                        <a:rPr lang="en-US" sz="2200" spc="-5" noProof="0" dirty="0">
                          <a:latin typeface="Palatino Linotype"/>
                          <a:cs typeface="Palatino Linotype"/>
                        </a:rPr>
                        <a:t>Retail</a:t>
                      </a:r>
                      <a:endParaRPr lang="en-US" sz="2200" noProof="0" dirty="0">
                        <a:latin typeface="Palatino Linotype"/>
                        <a:cs typeface="Palatino Linotype"/>
                      </a:endParaRPr>
                    </a:p>
                    <a:p>
                      <a:pPr algn="ctr">
                        <a:lnSpc>
                          <a:spcPct val="100000"/>
                        </a:lnSpc>
                      </a:pPr>
                      <a:r>
                        <a:rPr lang="en-US" sz="2200" spc="-5" noProof="0" dirty="0">
                          <a:latin typeface="Palatino Linotype"/>
                          <a:cs typeface="Palatino Linotype"/>
                        </a:rPr>
                        <a:t>(30 Day</a:t>
                      </a:r>
                      <a:r>
                        <a:rPr lang="en-US" sz="2200" spc="-20" noProof="0" dirty="0">
                          <a:latin typeface="Palatino Linotype"/>
                          <a:cs typeface="Palatino Linotype"/>
                        </a:rPr>
                        <a:t> </a:t>
                      </a:r>
                      <a:r>
                        <a:rPr lang="en-US" sz="2200" spc="-10" noProof="0" dirty="0">
                          <a:latin typeface="Palatino Linotype"/>
                          <a:cs typeface="Palatino Linotype"/>
                        </a:rPr>
                        <a:t>Supply)</a:t>
                      </a:r>
                      <a:endParaRPr lang="en-US" sz="2200" noProof="0" dirty="0">
                        <a:latin typeface="Palatino Linotype"/>
                        <a:cs typeface="Palatino Linotype"/>
                      </a:endParaRPr>
                    </a:p>
                  </a:txBody>
                  <a:tcPr marL="0" marR="0" marT="273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R="82550" algn="r">
                        <a:lnSpc>
                          <a:spcPct val="100000"/>
                        </a:lnSpc>
                        <a:spcBef>
                          <a:spcPts val="215"/>
                        </a:spcBef>
                        <a:tabLst>
                          <a:tab pos="2160270" algn="l"/>
                        </a:tabLst>
                      </a:pPr>
                      <a:r>
                        <a:rPr lang="en-US" sz="2200" noProof="0" dirty="0">
                          <a:latin typeface="Palatino Linotype"/>
                          <a:cs typeface="Palatino Linotype"/>
                        </a:rPr>
                        <a:t>Mail</a:t>
                      </a:r>
                      <a:r>
                        <a:rPr lang="en-US" sz="2200" spc="-5" noProof="0" dirty="0">
                          <a:latin typeface="Palatino Linotype"/>
                          <a:cs typeface="Palatino Linotype"/>
                        </a:rPr>
                        <a:t> Orde</a:t>
                      </a:r>
                      <a:r>
                        <a:rPr lang="en-US" sz="2200" noProof="0" dirty="0">
                          <a:latin typeface="Palatino Linotype"/>
                          <a:cs typeface="Palatino Linotype"/>
                        </a:rPr>
                        <a:t>r</a:t>
                      </a:r>
                      <a:r>
                        <a:rPr lang="en-US" sz="2200" spc="5" noProof="0" dirty="0">
                          <a:latin typeface="Palatino Linotype"/>
                          <a:cs typeface="Palatino Linotype"/>
                        </a:rPr>
                        <a:t> </a:t>
                      </a:r>
                      <a:r>
                        <a:rPr lang="en-US" sz="2200" noProof="0" dirty="0">
                          <a:latin typeface="Palatino Linotype"/>
                          <a:cs typeface="Palatino Linotype"/>
                        </a:rPr>
                        <a:t>&amp;/or	Ret</a:t>
                      </a:r>
                      <a:r>
                        <a:rPr lang="en-US" sz="2200" spc="5" noProof="0" dirty="0">
                          <a:latin typeface="Palatino Linotype"/>
                          <a:cs typeface="Palatino Linotype"/>
                        </a:rPr>
                        <a:t>a</a:t>
                      </a:r>
                      <a:r>
                        <a:rPr lang="en-US" sz="2200" noProof="0" dirty="0">
                          <a:latin typeface="Palatino Linotype"/>
                          <a:cs typeface="Palatino Linotype"/>
                        </a:rPr>
                        <a:t>il</a:t>
                      </a:r>
                    </a:p>
                    <a:p>
                      <a:pPr marR="84455" algn="r">
                        <a:lnSpc>
                          <a:spcPct val="100000"/>
                        </a:lnSpc>
                      </a:pPr>
                      <a:r>
                        <a:rPr lang="en-US" sz="2200" spc="-5" noProof="0" dirty="0">
                          <a:latin typeface="Palatino Linotype"/>
                          <a:cs typeface="Palatino Linotype"/>
                        </a:rPr>
                        <a:t>(90 Day</a:t>
                      </a:r>
                      <a:r>
                        <a:rPr lang="en-US" sz="2200" spc="-65" noProof="0" dirty="0">
                          <a:latin typeface="Palatino Linotype"/>
                          <a:cs typeface="Palatino Linotype"/>
                        </a:rPr>
                        <a:t> </a:t>
                      </a:r>
                      <a:r>
                        <a:rPr lang="en-US" sz="2200" spc="-10" noProof="0" dirty="0">
                          <a:latin typeface="Palatino Linotype"/>
                          <a:cs typeface="Palatino Linotype"/>
                        </a:rPr>
                        <a:t>Supply)</a:t>
                      </a:r>
                      <a:endParaRPr lang="en-US" sz="2200" noProof="0" dirty="0">
                        <a:latin typeface="Palatino Linotype"/>
                        <a:cs typeface="Palatino Linotype"/>
                      </a:endParaRPr>
                    </a:p>
                  </a:txBody>
                  <a:tcPr marL="0" marR="0" marT="273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R="82550" algn="r">
                        <a:lnSpc>
                          <a:spcPct val="100000"/>
                        </a:lnSpc>
                        <a:spcBef>
                          <a:spcPts val="215"/>
                        </a:spcBef>
                      </a:pPr>
                      <a:r>
                        <a:rPr lang="en-US" sz="2200" spc="-5" noProof="0" dirty="0">
                          <a:latin typeface="Palatino Linotype"/>
                          <a:cs typeface="Palatino Linotype"/>
                        </a:rPr>
                        <a:t>Retail (30</a:t>
                      </a:r>
                      <a:r>
                        <a:rPr lang="en-US" sz="2200" spc="-65" noProof="0" dirty="0">
                          <a:latin typeface="Palatino Linotype"/>
                          <a:cs typeface="Palatino Linotype"/>
                        </a:rPr>
                        <a:t> </a:t>
                      </a:r>
                      <a:r>
                        <a:rPr lang="en-US" sz="2200" spc="-5" noProof="0" dirty="0">
                          <a:latin typeface="Palatino Linotype"/>
                          <a:cs typeface="Palatino Linotype"/>
                        </a:rPr>
                        <a:t>Day);</a:t>
                      </a:r>
                      <a:endParaRPr lang="en-US" sz="2200" noProof="0" dirty="0">
                        <a:latin typeface="Palatino Linotype"/>
                        <a:cs typeface="Palatino Linotype"/>
                      </a:endParaRPr>
                    </a:p>
                    <a:p>
                      <a:pPr marR="81915" algn="r">
                        <a:lnSpc>
                          <a:spcPct val="100000"/>
                        </a:lnSpc>
                        <a:tabLst>
                          <a:tab pos="2160270" algn="l"/>
                        </a:tabLst>
                      </a:pPr>
                      <a:r>
                        <a:rPr lang="en-US" sz="2200" noProof="0" dirty="0">
                          <a:latin typeface="Palatino Linotype"/>
                          <a:cs typeface="Palatino Linotype"/>
                        </a:rPr>
                        <a:t>Mail</a:t>
                      </a:r>
                      <a:r>
                        <a:rPr lang="en-US" sz="2200" spc="-5" noProof="0" dirty="0">
                          <a:latin typeface="Palatino Linotype"/>
                          <a:cs typeface="Palatino Linotype"/>
                        </a:rPr>
                        <a:t> Orde</a:t>
                      </a:r>
                      <a:r>
                        <a:rPr lang="en-US" sz="2200" noProof="0" dirty="0">
                          <a:latin typeface="Palatino Linotype"/>
                          <a:cs typeface="Palatino Linotype"/>
                        </a:rPr>
                        <a:t>r</a:t>
                      </a:r>
                      <a:r>
                        <a:rPr lang="en-US" sz="2200" spc="10" noProof="0" dirty="0">
                          <a:latin typeface="Palatino Linotype"/>
                          <a:cs typeface="Palatino Linotype"/>
                        </a:rPr>
                        <a:t> </a:t>
                      </a:r>
                      <a:r>
                        <a:rPr lang="en-US" sz="2200" noProof="0" dirty="0">
                          <a:latin typeface="Palatino Linotype"/>
                          <a:cs typeface="Palatino Linotype"/>
                        </a:rPr>
                        <a:t>&amp;/or	Re</a:t>
                      </a:r>
                      <a:r>
                        <a:rPr lang="en-US" sz="2200" spc="5" noProof="0" dirty="0">
                          <a:latin typeface="Palatino Linotype"/>
                          <a:cs typeface="Palatino Linotype"/>
                        </a:rPr>
                        <a:t>t</a:t>
                      </a:r>
                      <a:r>
                        <a:rPr lang="en-US" sz="2200" noProof="0" dirty="0">
                          <a:latin typeface="Palatino Linotype"/>
                          <a:cs typeface="Palatino Linotype"/>
                        </a:rPr>
                        <a:t>ail</a:t>
                      </a:r>
                    </a:p>
                    <a:p>
                      <a:pPr marR="83185" algn="r">
                        <a:lnSpc>
                          <a:spcPct val="100000"/>
                        </a:lnSpc>
                        <a:spcBef>
                          <a:spcPts val="5"/>
                        </a:spcBef>
                      </a:pPr>
                      <a:r>
                        <a:rPr lang="en-US" sz="2200" spc="-5" noProof="0" dirty="0">
                          <a:latin typeface="Palatino Linotype"/>
                          <a:cs typeface="Palatino Linotype"/>
                        </a:rPr>
                        <a:t>(90 Day</a:t>
                      </a:r>
                      <a:r>
                        <a:rPr lang="en-US" sz="2200" spc="-65" noProof="0" dirty="0">
                          <a:latin typeface="Palatino Linotype"/>
                          <a:cs typeface="Palatino Linotype"/>
                        </a:rPr>
                        <a:t> </a:t>
                      </a:r>
                      <a:r>
                        <a:rPr lang="en-US" sz="2200" spc="-10" noProof="0" dirty="0">
                          <a:latin typeface="Palatino Linotype"/>
                          <a:cs typeface="Palatino Linotype"/>
                        </a:rPr>
                        <a:t>Supply)</a:t>
                      </a:r>
                      <a:endParaRPr lang="en-US" sz="2200" noProof="0" dirty="0">
                        <a:latin typeface="Palatino Linotype"/>
                        <a:cs typeface="Palatino Linotype"/>
                      </a:endParaRPr>
                    </a:p>
                  </a:txBody>
                  <a:tcPr marL="0" marR="0" marT="273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762000">
                <a:tc>
                  <a:txBody>
                    <a:bodyPr/>
                    <a:lstStyle/>
                    <a:p>
                      <a:pPr marL="90805">
                        <a:lnSpc>
                          <a:spcPct val="100000"/>
                        </a:lnSpc>
                        <a:spcBef>
                          <a:spcPts val="215"/>
                        </a:spcBef>
                      </a:pPr>
                      <a:r>
                        <a:rPr lang="en-US" sz="2200" spc="-5" noProof="0" dirty="0">
                          <a:latin typeface="Palatino Linotype"/>
                          <a:cs typeface="Palatino Linotype"/>
                        </a:rPr>
                        <a:t>Generic</a:t>
                      </a:r>
                      <a:endParaRPr lang="en-US" sz="2200" noProof="0" dirty="0">
                        <a:latin typeface="Palatino Linotype"/>
                        <a:cs typeface="Palatino Linotype"/>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15"/>
                        </a:spcBef>
                      </a:pPr>
                      <a:r>
                        <a:rPr lang="en-US" sz="2200" noProof="0" dirty="0">
                          <a:latin typeface="Palatino Linotype"/>
                          <a:cs typeface="Palatino Linotype"/>
                        </a:rPr>
                        <a:t>$7.00</a:t>
                      </a: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85090" algn="r">
                        <a:lnSpc>
                          <a:spcPct val="100000"/>
                        </a:lnSpc>
                        <a:spcBef>
                          <a:spcPts val="215"/>
                        </a:spcBef>
                      </a:pPr>
                      <a:r>
                        <a:rPr lang="en-US" sz="2200" noProof="0" dirty="0">
                          <a:latin typeface="Palatino Linotype"/>
                          <a:cs typeface="Palatino Linotype"/>
                        </a:rPr>
                        <a:t>$</a:t>
                      </a:r>
                      <a:r>
                        <a:rPr lang="en-US" sz="2200" spc="5" noProof="0" dirty="0">
                          <a:latin typeface="Palatino Linotype"/>
                          <a:cs typeface="Palatino Linotype"/>
                        </a:rPr>
                        <a:t>1</a:t>
                      </a:r>
                      <a:r>
                        <a:rPr lang="en-US" sz="2200" noProof="0" dirty="0">
                          <a:latin typeface="Palatino Linotype"/>
                          <a:cs typeface="Palatino Linotype"/>
                        </a:rPr>
                        <a:t>4</a:t>
                      </a:r>
                      <a:r>
                        <a:rPr lang="en-US" sz="2200" spc="5" noProof="0" dirty="0">
                          <a:latin typeface="Palatino Linotype"/>
                          <a:cs typeface="Palatino Linotype"/>
                        </a:rPr>
                        <a:t>.</a:t>
                      </a:r>
                      <a:r>
                        <a:rPr lang="en-US" sz="2200" noProof="0" dirty="0">
                          <a:latin typeface="Palatino Linotype"/>
                          <a:cs typeface="Palatino Linotype"/>
                        </a:rPr>
                        <a:t>00</a:t>
                      </a: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81280" algn="r">
                        <a:lnSpc>
                          <a:spcPct val="100000"/>
                        </a:lnSpc>
                        <a:spcBef>
                          <a:spcPts val="215"/>
                        </a:spcBef>
                      </a:pPr>
                      <a:r>
                        <a:rPr lang="en-US" sz="2200" spc="5" noProof="0" dirty="0">
                          <a:latin typeface="Palatino Linotype"/>
                          <a:cs typeface="Palatino Linotype"/>
                        </a:rPr>
                        <a:t>30%</a:t>
                      </a:r>
                      <a:endParaRPr lang="en-US" sz="2200" noProof="0" dirty="0">
                        <a:latin typeface="Palatino Linotype"/>
                        <a:cs typeface="Palatino Linotype"/>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762012">
                <a:tc>
                  <a:txBody>
                    <a:bodyPr/>
                    <a:lstStyle/>
                    <a:p>
                      <a:pPr marL="90805" marR="318135">
                        <a:lnSpc>
                          <a:spcPct val="100000"/>
                        </a:lnSpc>
                        <a:spcBef>
                          <a:spcPts val="220"/>
                        </a:spcBef>
                      </a:pPr>
                      <a:r>
                        <a:rPr lang="en-US" sz="2200" spc="-5" noProof="0" dirty="0">
                          <a:latin typeface="Palatino Linotype"/>
                          <a:cs typeface="Palatino Linotype"/>
                        </a:rPr>
                        <a:t>Preferred  </a:t>
                      </a:r>
                      <a:r>
                        <a:rPr lang="en-US" sz="2200" noProof="0" dirty="0">
                          <a:latin typeface="Palatino Linotype"/>
                          <a:cs typeface="Palatino Linotype"/>
                        </a:rPr>
                        <a:t>Br</a:t>
                      </a:r>
                      <a:r>
                        <a:rPr lang="en-US" sz="2200" spc="5" noProof="0" dirty="0">
                          <a:latin typeface="Palatino Linotype"/>
                          <a:cs typeface="Palatino Linotype"/>
                        </a:rPr>
                        <a:t>an</a:t>
                      </a:r>
                      <a:r>
                        <a:rPr lang="en-US" sz="2200" spc="-5" noProof="0" dirty="0">
                          <a:latin typeface="Palatino Linotype"/>
                          <a:cs typeface="Palatino Linotype"/>
                        </a:rPr>
                        <a:t>d</a:t>
                      </a:r>
                      <a:r>
                        <a:rPr lang="en-US" sz="2200" noProof="0" dirty="0">
                          <a:latin typeface="Palatino Linotype"/>
                          <a:cs typeface="Palatino Linotype"/>
                        </a:rPr>
                        <a:t>-</a:t>
                      </a:r>
                      <a:r>
                        <a:rPr lang="en-US" sz="2200" spc="-5" noProof="0" dirty="0">
                          <a:latin typeface="Palatino Linotype"/>
                          <a:cs typeface="Palatino Linotype"/>
                        </a:rPr>
                        <a:t>Na</a:t>
                      </a:r>
                      <a:r>
                        <a:rPr lang="en-US" sz="2200" spc="5" noProof="0" dirty="0">
                          <a:latin typeface="Palatino Linotype"/>
                          <a:cs typeface="Palatino Linotype"/>
                        </a:rPr>
                        <a:t>m</a:t>
                      </a:r>
                      <a:r>
                        <a:rPr lang="en-US" sz="2200" noProof="0" dirty="0">
                          <a:latin typeface="Palatino Linotype"/>
                          <a:cs typeface="Palatino Linotype"/>
                        </a:rPr>
                        <a:t>e</a:t>
                      </a: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20"/>
                        </a:spcBef>
                      </a:pPr>
                      <a:r>
                        <a:rPr lang="en-US" sz="2200" spc="-5" noProof="0" dirty="0">
                          <a:latin typeface="Palatino Linotype"/>
                          <a:cs typeface="Palatino Linotype"/>
                        </a:rPr>
                        <a:t>$30.00</a:t>
                      </a:r>
                      <a:endParaRPr lang="en-US" sz="2200" noProof="0" dirty="0">
                        <a:latin typeface="Palatino Linotype"/>
                        <a:cs typeface="Palatino Linotype"/>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R="85090" algn="r">
                        <a:lnSpc>
                          <a:spcPct val="100000"/>
                        </a:lnSpc>
                        <a:spcBef>
                          <a:spcPts val="220"/>
                        </a:spcBef>
                      </a:pPr>
                      <a:r>
                        <a:rPr lang="en-US" sz="2200" noProof="0" dirty="0">
                          <a:latin typeface="Palatino Linotype"/>
                          <a:cs typeface="Palatino Linotype"/>
                        </a:rPr>
                        <a:t>$</a:t>
                      </a:r>
                      <a:r>
                        <a:rPr lang="en-US" sz="2200" spc="5" noProof="0" dirty="0">
                          <a:latin typeface="Palatino Linotype"/>
                          <a:cs typeface="Palatino Linotype"/>
                        </a:rPr>
                        <a:t>6</a:t>
                      </a:r>
                      <a:r>
                        <a:rPr lang="en-US" sz="2200" noProof="0" dirty="0">
                          <a:latin typeface="Palatino Linotype"/>
                          <a:cs typeface="Palatino Linotype"/>
                        </a:rPr>
                        <a:t>0</a:t>
                      </a:r>
                      <a:r>
                        <a:rPr lang="en-US" sz="2200" spc="5" noProof="0" dirty="0">
                          <a:latin typeface="Palatino Linotype"/>
                          <a:cs typeface="Palatino Linotype"/>
                        </a:rPr>
                        <a:t>.</a:t>
                      </a:r>
                      <a:r>
                        <a:rPr lang="en-US" sz="2200" noProof="0" dirty="0">
                          <a:latin typeface="Palatino Linotype"/>
                          <a:cs typeface="Palatino Linotype"/>
                        </a:rPr>
                        <a:t>00</a:t>
                      </a: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R="81280" algn="r">
                        <a:lnSpc>
                          <a:spcPct val="100000"/>
                        </a:lnSpc>
                        <a:spcBef>
                          <a:spcPts val="220"/>
                        </a:spcBef>
                      </a:pPr>
                      <a:r>
                        <a:rPr lang="en-US" sz="2200" spc="5" noProof="0" dirty="0">
                          <a:latin typeface="Palatino Linotype"/>
                          <a:cs typeface="Palatino Linotype"/>
                        </a:rPr>
                        <a:t>30%</a:t>
                      </a:r>
                      <a:endParaRPr lang="en-US" sz="2200" noProof="0" dirty="0">
                        <a:latin typeface="Palatino Linotype"/>
                        <a:cs typeface="Palatino Linotype"/>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762000">
                <a:tc>
                  <a:txBody>
                    <a:bodyPr/>
                    <a:lstStyle/>
                    <a:p>
                      <a:pPr marL="90805">
                        <a:lnSpc>
                          <a:spcPct val="100000"/>
                        </a:lnSpc>
                        <a:spcBef>
                          <a:spcPts val="220"/>
                        </a:spcBef>
                      </a:pPr>
                      <a:r>
                        <a:rPr lang="en-US" sz="2200" spc="-5" noProof="0" dirty="0">
                          <a:latin typeface="Palatino Linotype"/>
                          <a:cs typeface="Palatino Linotype"/>
                        </a:rPr>
                        <a:t>Non-Preferred</a:t>
                      </a:r>
                      <a:endParaRPr lang="en-US" sz="2200" noProof="0" dirty="0">
                        <a:latin typeface="Palatino Linotype"/>
                        <a:cs typeface="Palatino Linotype"/>
                      </a:endParaRPr>
                    </a:p>
                    <a:p>
                      <a:pPr marL="90805">
                        <a:lnSpc>
                          <a:spcPct val="100000"/>
                        </a:lnSpc>
                      </a:pPr>
                      <a:r>
                        <a:rPr lang="en-US" sz="2200" spc="-5" noProof="0" dirty="0">
                          <a:latin typeface="Palatino Linotype"/>
                          <a:cs typeface="Palatino Linotype"/>
                        </a:rPr>
                        <a:t>Brand-Name</a:t>
                      </a:r>
                      <a:endParaRPr lang="en-US" sz="2200" noProof="0" dirty="0">
                        <a:latin typeface="Palatino Linotype"/>
                        <a:cs typeface="Palatino Linotype"/>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20"/>
                        </a:spcBef>
                      </a:pPr>
                      <a:r>
                        <a:rPr lang="en-US" sz="2200" spc="-5" noProof="0" dirty="0">
                          <a:latin typeface="Palatino Linotype"/>
                          <a:cs typeface="Palatino Linotype"/>
                        </a:rPr>
                        <a:t>$50.00</a:t>
                      </a:r>
                      <a:endParaRPr lang="en-US" sz="2200" noProof="0" dirty="0">
                        <a:latin typeface="Palatino Linotype"/>
                        <a:cs typeface="Palatino Linotype"/>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85090" algn="r">
                        <a:lnSpc>
                          <a:spcPct val="100000"/>
                        </a:lnSpc>
                        <a:spcBef>
                          <a:spcPts val="220"/>
                        </a:spcBef>
                      </a:pPr>
                      <a:r>
                        <a:rPr lang="en-US" sz="2200" noProof="0" dirty="0">
                          <a:latin typeface="Palatino Linotype"/>
                          <a:cs typeface="Palatino Linotype"/>
                        </a:rPr>
                        <a:t>$</a:t>
                      </a:r>
                      <a:r>
                        <a:rPr lang="en-US" sz="2200" spc="5" noProof="0" dirty="0">
                          <a:latin typeface="Palatino Linotype"/>
                          <a:cs typeface="Palatino Linotype"/>
                        </a:rPr>
                        <a:t>1</a:t>
                      </a:r>
                      <a:r>
                        <a:rPr lang="en-US" sz="2200" noProof="0" dirty="0">
                          <a:latin typeface="Palatino Linotype"/>
                          <a:cs typeface="Palatino Linotype"/>
                        </a:rPr>
                        <a:t>0</a:t>
                      </a:r>
                      <a:r>
                        <a:rPr lang="en-US" sz="2200" spc="5" noProof="0" dirty="0">
                          <a:latin typeface="Palatino Linotype"/>
                          <a:cs typeface="Palatino Linotype"/>
                        </a:rPr>
                        <a:t>0</a:t>
                      </a:r>
                      <a:r>
                        <a:rPr lang="en-US" sz="2200" noProof="0" dirty="0">
                          <a:latin typeface="Palatino Linotype"/>
                          <a:cs typeface="Palatino Linotype"/>
                        </a:rPr>
                        <a:t>.</a:t>
                      </a:r>
                      <a:r>
                        <a:rPr lang="en-US" sz="2200" spc="5" noProof="0" dirty="0">
                          <a:latin typeface="Palatino Linotype"/>
                          <a:cs typeface="Palatino Linotype"/>
                        </a:rPr>
                        <a:t>0</a:t>
                      </a:r>
                      <a:r>
                        <a:rPr lang="en-US" sz="2200" noProof="0" dirty="0">
                          <a:latin typeface="Palatino Linotype"/>
                          <a:cs typeface="Palatino Linotype"/>
                        </a:rPr>
                        <a:t>0</a:t>
                      </a: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81280" algn="r">
                        <a:lnSpc>
                          <a:spcPct val="100000"/>
                        </a:lnSpc>
                        <a:spcBef>
                          <a:spcPts val="220"/>
                        </a:spcBef>
                      </a:pPr>
                      <a:r>
                        <a:rPr lang="en-US" sz="2200" spc="5" noProof="0" dirty="0">
                          <a:latin typeface="Palatino Linotype"/>
                          <a:cs typeface="Palatino Linotype"/>
                        </a:rPr>
                        <a:t>50%</a:t>
                      </a:r>
                      <a:endParaRPr lang="en-US" sz="2200" noProof="0" dirty="0">
                        <a:latin typeface="Palatino Linotype"/>
                        <a:cs typeface="Palatino Linotype"/>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bl>
          </a:graphicData>
        </a:graphic>
      </p:graphicFrame>
      <p:pic>
        <p:nvPicPr>
          <p:cNvPr id="8" name="Picture 7" descr="An orange smartphone icon next to text that reads: &quot;Use our mobile app or optumrx.com to manage your medications. You can track your prescription histories, find a network pharmacy, check medication coverage, track delivery orders, and more.&quot; The website &quot;optumrx.com&quot; is in bold blue font.">
            <a:extLst>
              <a:ext uri="{FF2B5EF4-FFF2-40B4-BE49-F238E27FC236}">
                <a16:creationId xmlns:a16="http://schemas.microsoft.com/office/drawing/2014/main" id="{D9765CCF-D6A5-A941-E739-FE927AD475C0}"/>
              </a:ext>
            </a:extLst>
          </p:cNvPr>
          <p:cNvPicPr>
            <a:picLocks noChangeAspect="1"/>
          </p:cNvPicPr>
          <p:nvPr/>
        </p:nvPicPr>
        <p:blipFill>
          <a:blip r:embed="rId4"/>
          <a:stretch>
            <a:fillRect/>
          </a:stretch>
        </p:blipFill>
        <p:spPr>
          <a:xfrm>
            <a:off x="770807" y="1322879"/>
            <a:ext cx="8754954" cy="679997"/>
          </a:xfrm>
          <a:prstGeom prst="rect">
            <a:avLst/>
          </a:prstGeom>
        </p:spPr>
      </p:pic>
      <p:pic>
        <p:nvPicPr>
          <p:cNvPr id="10" name="Picture 9">
            <a:extLst>
              <a:ext uri="{FF2B5EF4-FFF2-40B4-BE49-F238E27FC236}">
                <a16:creationId xmlns:a16="http://schemas.microsoft.com/office/drawing/2014/main" id="{DC67DBF8-D91D-569B-B2E2-EE94299B038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5400000">
            <a:off x="10745649" y="4015811"/>
            <a:ext cx="2141406" cy="5105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1999" cy="6857998"/>
          </a:xfrm>
          <a:prstGeom prst="rect">
            <a:avLst/>
          </a:prstGeom>
          <a:blipFill>
            <a:blip r:embed="rId3"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3534283" y="692861"/>
            <a:ext cx="4798695" cy="574675"/>
          </a:xfrm>
          <a:prstGeom prst="rect">
            <a:avLst/>
          </a:prstGeom>
        </p:spPr>
        <p:txBody>
          <a:bodyPr vert="horz" wrap="square" lIns="0" tIns="12700" rIns="0" bIns="0" rtlCol="0">
            <a:spAutoFit/>
          </a:bodyPr>
          <a:lstStyle/>
          <a:p>
            <a:pPr marL="12700">
              <a:lnSpc>
                <a:spcPct val="100000"/>
              </a:lnSpc>
              <a:spcBef>
                <a:spcPts val="100"/>
              </a:spcBef>
            </a:pPr>
            <a:r>
              <a:rPr lang="en-US" sz="3600" u="heavy" noProof="0" dirty="0">
                <a:solidFill>
                  <a:srgbClr val="FFFFFF"/>
                </a:solidFill>
                <a:uFill>
                  <a:solidFill>
                    <a:srgbClr val="FFFFFF"/>
                  </a:solidFill>
                </a:uFill>
              </a:rPr>
              <a:t>State </a:t>
            </a:r>
            <a:r>
              <a:rPr lang="en-US" sz="3600" u="heavy" spc="-5" noProof="0" dirty="0">
                <a:solidFill>
                  <a:srgbClr val="FFFFFF"/>
                </a:solidFill>
                <a:uFill>
                  <a:solidFill>
                    <a:srgbClr val="FFFFFF"/>
                  </a:solidFill>
                </a:uFill>
              </a:rPr>
              <a:t>Benefit</a:t>
            </a:r>
            <a:r>
              <a:rPr lang="en-US" sz="3600" u="heavy" spc="-50" noProof="0" dirty="0">
                <a:solidFill>
                  <a:srgbClr val="FFFFFF"/>
                </a:solidFill>
                <a:uFill>
                  <a:solidFill>
                    <a:srgbClr val="FFFFFF"/>
                  </a:solidFill>
                </a:uFill>
              </a:rPr>
              <a:t> </a:t>
            </a:r>
            <a:r>
              <a:rPr lang="en-US" sz="3600" u="heavy" spc="-5" noProof="0" dirty="0">
                <a:solidFill>
                  <a:srgbClr val="FFFFFF"/>
                </a:solidFill>
                <a:uFill>
                  <a:solidFill>
                    <a:srgbClr val="FFFFFF"/>
                  </a:solidFill>
                </a:uFill>
              </a:rPr>
              <a:t>Programs</a:t>
            </a:r>
            <a:endParaRPr lang="en-US" sz="3600" noProof="0" dirty="0"/>
          </a:p>
        </p:txBody>
      </p:sp>
      <p:sp>
        <p:nvSpPr>
          <p:cNvPr id="4" name="object 4"/>
          <p:cNvSpPr txBox="1">
            <a:spLocks noGrp="1"/>
          </p:cNvSpPr>
          <p:nvPr>
            <p:ph type="body" idx="1"/>
          </p:nvPr>
        </p:nvSpPr>
        <p:spPr>
          <a:xfrm>
            <a:off x="78739" y="1261364"/>
            <a:ext cx="11205845" cy="4314001"/>
          </a:xfrm>
          <a:prstGeom prst="rect">
            <a:avLst/>
          </a:prstGeom>
        </p:spPr>
        <p:txBody>
          <a:bodyPr vert="horz" wrap="square" lIns="0" tIns="12700" rIns="0" bIns="0" rtlCol="0">
            <a:spAutoFit/>
          </a:bodyPr>
          <a:lstStyle/>
          <a:p>
            <a:pPr marL="12700">
              <a:lnSpc>
                <a:spcPts val="3490"/>
              </a:lnSpc>
              <a:spcBef>
                <a:spcPts val="100"/>
              </a:spcBef>
            </a:pPr>
            <a:r>
              <a:rPr lang="en-US" noProof="0" dirty="0"/>
              <a:t>The State of </a:t>
            </a:r>
            <a:r>
              <a:rPr lang="en-US" spc="-5" noProof="0" dirty="0"/>
              <a:t>Florida offers </a:t>
            </a:r>
            <a:r>
              <a:rPr lang="en-US" noProof="0" dirty="0"/>
              <a:t>the </a:t>
            </a:r>
            <a:r>
              <a:rPr lang="en-US" spc="-5" noProof="0" dirty="0"/>
              <a:t>following </a:t>
            </a:r>
            <a:r>
              <a:rPr lang="en-US" noProof="0" dirty="0"/>
              <a:t>pre-tax insurance</a:t>
            </a:r>
            <a:r>
              <a:rPr lang="en-US" spc="-30" noProof="0" dirty="0"/>
              <a:t> </a:t>
            </a:r>
            <a:r>
              <a:rPr lang="en-US" spc="-5" noProof="0" dirty="0"/>
              <a:t>options:</a:t>
            </a:r>
          </a:p>
          <a:p>
            <a:pPr marL="5431155" indent="-228600">
              <a:lnSpc>
                <a:spcPts val="3379"/>
              </a:lnSpc>
              <a:buClr>
                <a:schemeClr val="bg1"/>
              </a:buClr>
              <a:buFont typeface="Wingdings"/>
              <a:buChar char=""/>
              <a:tabLst>
                <a:tab pos="5431155" algn="l"/>
              </a:tabLst>
            </a:pPr>
            <a:r>
              <a:rPr lang="en-US" spc="-5" noProof="0" dirty="0"/>
              <a:t>Health</a:t>
            </a:r>
          </a:p>
          <a:p>
            <a:pPr marL="5443220" lvl="1" indent="-229235">
              <a:lnSpc>
                <a:spcPts val="3385"/>
              </a:lnSpc>
              <a:buClr>
                <a:schemeClr val="bg1"/>
              </a:buClr>
              <a:buFont typeface="Wingdings"/>
              <a:buChar char=""/>
              <a:tabLst>
                <a:tab pos="5443855" algn="l"/>
              </a:tabLst>
            </a:pPr>
            <a:r>
              <a:rPr lang="en-US" sz="3000" noProof="0" dirty="0">
                <a:solidFill>
                  <a:srgbClr val="F1F1F1"/>
                </a:solidFill>
                <a:latin typeface="Palatino Linotype"/>
                <a:cs typeface="Palatino Linotype"/>
              </a:rPr>
              <a:t>Dental</a:t>
            </a:r>
            <a:endParaRPr lang="en-US" sz="3000" noProof="0" dirty="0">
              <a:latin typeface="Palatino Linotype"/>
              <a:cs typeface="Palatino Linotype"/>
            </a:endParaRPr>
          </a:p>
          <a:p>
            <a:pPr marL="5466080" lvl="1" indent="-229235">
              <a:lnSpc>
                <a:spcPts val="3379"/>
              </a:lnSpc>
              <a:buClr>
                <a:schemeClr val="bg1"/>
              </a:buClr>
              <a:buFont typeface="Wingdings"/>
              <a:buChar char=""/>
              <a:tabLst>
                <a:tab pos="5466715" algn="l"/>
              </a:tabLst>
            </a:pPr>
            <a:r>
              <a:rPr lang="en-US" sz="3000" spc="-15" noProof="0" dirty="0">
                <a:solidFill>
                  <a:srgbClr val="F1F1F1"/>
                </a:solidFill>
                <a:latin typeface="Palatino Linotype"/>
                <a:cs typeface="Palatino Linotype"/>
              </a:rPr>
              <a:t>Vision</a:t>
            </a:r>
            <a:endParaRPr lang="en-US" sz="3000" noProof="0" dirty="0">
              <a:latin typeface="Palatino Linotype"/>
              <a:cs typeface="Palatino Linotype"/>
            </a:endParaRPr>
          </a:p>
          <a:p>
            <a:pPr marL="3662679" indent="-229235">
              <a:lnSpc>
                <a:spcPts val="3485"/>
              </a:lnSpc>
              <a:buClr>
                <a:schemeClr val="bg1"/>
              </a:buClr>
              <a:buFont typeface="Wingdings"/>
              <a:buChar char=""/>
              <a:tabLst>
                <a:tab pos="3663315" algn="l"/>
              </a:tabLst>
            </a:pPr>
            <a:r>
              <a:rPr lang="en-US" spc="-5" noProof="0" dirty="0"/>
              <a:t>Flexible Spending</a:t>
            </a:r>
            <a:r>
              <a:rPr lang="en-US" spc="-120" noProof="0" dirty="0"/>
              <a:t> </a:t>
            </a:r>
            <a:r>
              <a:rPr lang="en-US" spc="-5" noProof="0" dirty="0"/>
              <a:t>Accounts</a:t>
            </a:r>
          </a:p>
          <a:p>
            <a:pPr marL="574040" algn="ctr">
              <a:lnSpc>
                <a:spcPts val="2150"/>
              </a:lnSpc>
              <a:spcBef>
                <a:spcPts val="95"/>
              </a:spcBef>
            </a:pPr>
            <a:r>
              <a:rPr lang="en-US" sz="1900" spc="-5" noProof="0" dirty="0"/>
              <a:t>(Medical Reimbursement </a:t>
            </a:r>
            <a:r>
              <a:rPr lang="en-US" sz="1900" spc="-10" noProof="0" dirty="0"/>
              <a:t>Account, </a:t>
            </a:r>
            <a:r>
              <a:rPr lang="en-US" sz="1900" spc="-5" noProof="0" dirty="0"/>
              <a:t>Dependent Care Reimbursement </a:t>
            </a:r>
            <a:r>
              <a:rPr lang="en-US" sz="1900" spc="-10" noProof="0" dirty="0"/>
              <a:t>Account,</a:t>
            </a:r>
            <a:r>
              <a:rPr lang="en-US" sz="1900" spc="15" noProof="0" dirty="0"/>
              <a:t> </a:t>
            </a:r>
            <a:r>
              <a:rPr lang="en-US" sz="1900" spc="-5" noProof="0" dirty="0"/>
              <a:t>etc.)</a:t>
            </a:r>
            <a:endParaRPr lang="en-US" sz="1900" noProof="0" dirty="0"/>
          </a:p>
          <a:p>
            <a:pPr marL="3336290" indent="-229235">
              <a:lnSpc>
                <a:spcPts val="3470"/>
              </a:lnSpc>
              <a:buClr>
                <a:schemeClr val="bg1"/>
              </a:buClr>
              <a:buFont typeface="Wingdings"/>
              <a:buChar char=""/>
              <a:tabLst>
                <a:tab pos="3336925" algn="l"/>
              </a:tabLst>
            </a:pPr>
            <a:r>
              <a:rPr lang="en-US" noProof="0" dirty="0"/>
              <a:t>Other </a:t>
            </a:r>
            <a:r>
              <a:rPr lang="en-US" spc="-5" noProof="0" dirty="0"/>
              <a:t>Supplemental</a:t>
            </a:r>
            <a:r>
              <a:rPr lang="en-US" spc="-40" noProof="0" dirty="0"/>
              <a:t> </a:t>
            </a:r>
            <a:r>
              <a:rPr lang="en-US" noProof="0" dirty="0"/>
              <a:t>Insurances</a:t>
            </a:r>
          </a:p>
          <a:p>
            <a:pPr marL="574040" algn="ctr">
              <a:lnSpc>
                <a:spcPct val="100000"/>
              </a:lnSpc>
              <a:spcBef>
                <a:spcPts val="80"/>
              </a:spcBef>
            </a:pPr>
            <a:r>
              <a:rPr lang="en-US" sz="1900" spc="-15" noProof="0" dirty="0"/>
              <a:t>(Accident, Cancer, Disability, </a:t>
            </a:r>
            <a:r>
              <a:rPr lang="en-US" sz="1900" spc="-10" noProof="0" dirty="0"/>
              <a:t>Intensive </a:t>
            </a:r>
            <a:r>
              <a:rPr lang="en-US" sz="1900" spc="-5" noProof="0" dirty="0"/>
              <a:t>Care, </a:t>
            </a:r>
            <a:r>
              <a:rPr lang="en-US" sz="1900" spc="-35" noProof="0" dirty="0"/>
              <a:t> </a:t>
            </a:r>
            <a:r>
              <a:rPr lang="en-US" sz="1900" spc="-5" noProof="0" dirty="0"/>
              <a:t>Hospitalization)</a:t>
            </a:r>
            <a:endParaRPr lang="en-US" sz="1900" noProof="0" dirty="0"/>
          </a:p>
          <a:p>
            <a:pPr>
              <a:lnSpc>
                <a:spcPct val="100000"/>
              </a:lnSpc>
            </a:pPr>
            <a:endParaRPr lang="en-US" sz="1900" noProof="0" dirty="0"/>
          </a:p>
          <a:p>
            <a:pPr>
              <a:lnSpc>
                <a:spcPct val="100000"/>
              </a:lnSpc>
              <a:spcBef>
                <a:spcPts val="40"/>
              </a:spcBef>
            </a:pPr>
            <a:endParaRPr lang="en-US" sz="2000" noProof="0" dirty="0"/>
          </a:p>
          <a:p>
            <a:pPr marL="575945" algn="ctr">
              <a:lnSpc>
                <a:spcPct val="100000"/>
              </a:lnSpc>
            </a:pPr>
            <a:r>
              <a:rPr lang="en-US" sz="2900" b="1" spc="-5" noProof="0" dirty="0">
                <a:latin typeface="Palatino Linotype"/>
                <a:cs typeface="Palatino Linotype"/>
              </a:rPr>
              <a:t>Insurance </a:t>
            </a:r>
            <a:r>
              <a:rPr lang="en-US" sz="2900" b="1" noProof="0" dirty="0">
                <a:latin typeface="Palatino Linotype"/>
                <a:cs typeface="Palatino Linotype"/>
              </a:rPr>
              <a:t>elections </a:t>
            </a:r>
            <a:r>
              <a:rPr lang="en-US" sz="2900" b="1" spc="-5" noProof="0" dirty="0">
                <a:latin typeface="Palatino Linotype"/>
                <a:cs typeface="Palatino Linotype"/>
              </a:rPr>
              <a:t>must </a:t>
            </a:r>
            <a:r>
              <a:rPr lang="en-US" sz="2900" b="1" noProof="0" dirty="0">
                <a:latin typeface="Palatino Linotype"/>
                <a:cs typeface="Palatino Linotype"/>
              </a:rPr>
              <a:t>be </a:t>
            </a:r>
            <a:r>
              <a:rPr lang="en-US" sz="2900" b="1" spc="-5" noProof="0" dirty="0">
                <a:latin typeface="Palatino Linotype"/>
                <a:cs typeface="Palatino Linotype"/>
              </a:rPr>
              <a:t>made </a:t>
            </a:r>
            <a:r>
              <a:rPr lang="en-US" sz="2900" b="1" noProof="0" dirty="0">
                <a:latin typeface="Palatino Linotype"/>
                <a:cs typeface="Palatino Linotype"/>
              </a:rPr>
              <a:t>through People</a:t>
            </a:r>
            <a:r>
              <a:rPr lang="en-US" sz="2900" b="1" spc="-100" noProof="0" dirty="0">
                <a:latin typeface="Palatino Linotype"/>
                <a:cs typeface="Palatino Linotype"/>
              </a:rPr>
              <a:t> </a:t>
            </a:r>
            <a:r>
              <a:rPr lang="en-US" sz="2900" b="1" noProof="0" dirty="0">
                <a:latin typeface="Palatino Linotype"/>
                <a:cs typeface="Palatino Linotype"/>
              </a:rPr>
              <a:t>First</a:t>
            </a:r>
            <a:endParaRPr lang="en-US" sz="2900" noProof="0" dirty="0">
              <a:latin typeface="Palatino Linotype"/>
              <a:cs typeface="Palatino Linotyp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85982" cy="775356"/>
          </a:xfrm>
          <a:prstGeom prst="rect">
            <a:avLst/>
          </a:prstGeom>
          <a:blipFill>
            <a:blip r:embed="rId2" cstate="print"/>
            <a:stretch>
              <a:fillRect/>
            </a:stretch>
          </a:blipFill>
        </p:spPr>
        <p:txBody>
          <a:bodyPr wrap="square" lIns="0" tIns="0" rIns="0" bIns="0" rtlCol="0"/>
          <a:lstStyle/>
          <a:p>
            <a:endParaRPr lang="en-US" noProof="0" dirty="0"/>
          </a:p>
        </p:txBody>
      </p:sp>
      <p:sp>
        <p:nvSpPr>
          <p:cNvPr id="4" name="object 4"/>
          <p:cNvSpPr txBox="1">
            <a:spLocks noGrp="1"/>
          </p:cNvSpPr>
          <p:nvPr>
            <p:ph type="title"/>
          </p:nvPr>
        </p:nvSpPr>
        <p:spPr>
          <a:xfrm>
            <a:off x="3084702" y="741629"/>
            <a:ext cx="6549390" cy="574675"/>
          </a:xfrm>
          <a:prstGeom prst="rect">
            <a:avLst/>
          </a:prstGeom>
        </p:spPr>
        <p:txBody>
          <a:bodyPr vert="horz" wrap="square" lIns="0" tIns="12700" rIns="0" bIns="0" rtlCol="0">
            <a:spAutoFit/>
          </a:bodyPr>
          <a:lstStyle/>
          <a:p>
            <a:pPr marL="12700">
              <a:lnSpc>
                <a:spcPct val="100000"/>
              </a:lnSpc>
              <a:spcBef>
                <a:spcPts val="100"/>
              </a:spcBef>
            </a:pPr>
            <a:r>
              <a:rPr lang="en-US" sz="3600" u="heavy" spc="-5" noProof="0" dirty="0">
                <a:uFill>
                  <a:solidFill>
                    <a:srgbClr val="C00000"/>
                  </a:solidFill>
                </a:uFill>
              </a:rPr>
              <a:t>Flexible Spending</a:t>
            </a:r>
            <a:r>
              <a:rPr lang="en-US" sz="3600" u="heavy" spc="-15" noProof="0" dirty="0">
                <a:uFill>
                  <a:solidFill>
                    <a:srgbClr val="C00000"/>
                  </a:solidFill>
                </a:uFill>
              </a:rPr>
              <a:t> </a:t>
            </a:r>
            <a:r>
              <a:rPr lang="en-US" sz="3600" u="heavy" spc="-5" noProof="0" dirty="0">
                <a:uFill>
                  <a:solidFill>
                    <a:srgbClr val="C00000"/>
                  </a:solidFill>
                </a:uFill>
              </a:rPr>
              <a:t>Accounts</a:t>
            </a:r>
            <a:endParaRPr lang="en-US" sz="3600" noProof="0" dirty="0"/>
          </a:p>
        </p:txBody>
      </p:sp>
      <p:sp>
        <p:nvSpPr>
          <p:cNvPr id="6" name="object 6"/>
          <p:cNvSpPr txBox="1"/>
          <p:nvPr/>
        </p:nvSpPr>
        <p:spPr>
          <a:xfrm>
            <a:off x="207060" y="1546097"/>
            <a:ext cx="6549390" cy="513715"/>
          </a:xfrm>
          <a:prstGeom prst="rect">
            <a:avLst/>
          </a:prstGeom>
        </p:spPr>
        <p:txBody>
          <a:bodyPr vert="horz" wrap="square" lIns="0" tIns="13335" rIns="0" bIns="0" rtlCol="0">
            <a:spAutoFit/>
          </a:bodyPr>
          <a:lstStyle/>
          <a:p>
            <a:pPr marL="12700">
              <a:lnSpc>
                <a:spcPct val="100000"/>
              </a:lnSpc>
              <a:spcBef>
                <a:spcPts val="105"/>
              </a:spcBef>
            </a:pPr>
            <a:r>
              <a:rPr lang="en-US" sz="3200" b="1" spc="-30" noProof="0" dirty="0">
                <a:solidFill>
                  <a:schemeClr val="tx2">
                    <a:lumMod val="50000"/>
                  </a:schemeClr>
                </a:solidFill>
                <a:latin typeface="Arial"/>
                <a:cs typeface="Arial"/>
              </a:rPr>
              <a:t>It’s </a:t>
            </a:r>
            <a:r>
              <a:rPr lang="en-US" sz="3200" b="1" spc="-5" noProof="0" dirty="0">
                <a:solidFill>
                  <a:schemeClr val="tx2">
                    <a:lumMod val="50000"/>
                  </a:schemeClr>
                </a:solidFill>
                <a:latin typeface="Arial"/>
                <a:cs typeface="Arial"/>
              </a:rPr>
              <a:t>easy to manage your</a:t>
            </a:r>
            <a:r>
              <a:rPr lang="en-US" sz="3200" b="1" spc="-100" noProof="0" dirty="0">
                <a:solidFill>
                  <a:schemeClr val="tx2">
                    <a:lumMod val="50000"/>
                  </a:schemeClr>
                </a:solidFill>
                <a:latin typeface="Arial"/>
                <a:cs typeface="Arial"/>
              </a:rPr>
              <a:t> </a:t>
            </a:r>
            <a:r>
              <a:rPr lang="en-US" sz="3200" b="1" spc="-5" noProof="0" dirty="0">
                <a:solidFill>
                  <a:schemeClr val="tx2">
                    <a:lumMod val="50000"/>
                  </a:schemeClr>
                </a:solidFill>
                <a:latin typeface="Arial"/>
                <a:cs typeface="Arial"/>
              </a:rPr>
              <a:t>account!</a:t>
            </a:r>
            <a:endParaRPr lang="en-US" sz="3200" noProof="0" dirty="0">
              <a:solidFill>
                <a:schemeClr val="tx2">
                  <a:lumMod val="50000"/>
                </a:schemeClr>
              </a:solidFill>
              <a:latin typeface="Arial"/>
              <a:cs typeface="Arial"/>
            </a:endParaRPr>
          </a:p>
        </p:txBody>
      </p:sp>
      <p:sp>
        <p:nvSpPr>
          <p:cNvPr id="7" name="object 7"/>
          <p:cNvSpPr txBox="1"/>
          <p:nvPr/>
        </p:nvSpPr>
        <p:spPr>
          <a:xfrm>
            <a:off x="127203" y="2162302"/>
            <a:ext cx="6252210" cy="2220595"/>
          </a:xfrm>
          <a:prstGeom prst="rect">
            <a:avLst/>
          </a:prstGeom>
        </p:spPr>
        <p:txBody>
          <a:bodyPr vert="horz" wrap="square" lIns="0" tIns="12700" rIns="0" bIns="0" rtlCol="0">
            <a:spAutoFit/>
          </a:bodyPr>
          <a:lstStyle/>
          <a:p>
            <a:pPr marL="299085" marR="133350" indent="-299085">
              <a:lnSpc>
                <a:spcPct val="100000"/>
              </a:lnSpc>
              <a:spcBef>
                <a:spcPts val="100"/>
              </a:spcBef>
              <a:buFont typeface="Arial"/>
              <a:buChar char="•"/>
              <a:tabLst>
                <a:tab pos="299085" algn="l"/>
                <a:tab pos="299720" algn="l"/>
              </a:tabLst>
            </a:pPr>
            <a:r>
              <a:rPr lang="en-US" sz="1800" b="1" spc="-5" noProof="0" dirty="0">
                <a:latin typeface="Arial"/>
                <a:cs typeface="Arial"/>
              </a:rPr>
              <a:t>Chard Snyder </a:t>
            </a:r>
            <a:r>
              <a:rPr lang="en-US" sz="1800" b="1" noProof="0" dirty="0">
                <a:latin typeface="Arial"/>
                <a:cs typeface="Arial"/>
              </a:rPr>
              <a:t>is the </a:t>
            </a:r>
            <a:r>
              <a:rPr lang="en-US" sz="1800" b="1" spc="-5" noProof="0" dirty="0">
                <a:latin typeface="Arial"/>
                <a:cs typeface="Arial"/>
              </a:rPr>
              <a:t>administrator </a:t>
            </a:r>
            <a:r>
              <a:rPr lang="en-US" sz="1800" b="1" noProof="0" dirty="0">
                <a:latin typeface="Arial"/>
                <a:cs typeface="Arial"/>
              </a:rPr>
              <a:t>of </a:t>
            </a:r>
            <a:r>
              <a:rPr lang="en-US" sz="1800" b="1" spc="-5" noProof="0" dirty="0">
                <a:latin typeface="Arial"/>
                <a:cs typeface="Arial"/>
              </a:rPr>
              <a:t>three types </a:t>
            </a:r>
            <a:r>
              <a:rPr lang="en-US" sz="1800" b="1" noProof="0" dirty="0">
                <a:latin typeface="Arial"/>
                <a:cs typeface="Arial"/>
              </a:rPr>
              <a:t>of  Flexible Spending </a:t>
            </a:r>
            <a:r>
              <a:rPr lang="en-US" sz="1800" b="1" spc="-10" noProof="0" dirty="0">
                <a:latin typeface="Arial"/>
                <a:cs typeface="Arial"/>
              </a:rPr>
              <a:t>Accounts (FSA) </a:t>
            </a:r>
            <a:r>
              <a:rPr lang="en-US" sz="1800" b="1" noProof="0" dirty="0">
                <a:latin typeface="Arial"/>
                <a:cs typeface="Arial"/>
              </a:rPr>
              <a:t>that </a:t>
            </a:r>
            <a:r>
              <a:rPr lang="en-US" sz="1800" b="1" spc="-10" noProof="0" dirty="0">
                <a:latin typeface="Arial"/>
                <a:cs typeface="Arial"/>
              </a:rPr>
              <a:t>give you </a:t>
            </a:r>
            <a:r>
              <a:rPr lang="en-US" sz="1800" b="1" spc="-5" noProof="0" dirty="0">
                <a:latin typeface="Arial"/>
                <a:cs typeface="Arial"/>
              </a:rPr>
              <a:t>a tax  break </a:t>
            </a:r>
            <a:r>
              <a:rPr lang="en-US" sz="1800" b="1" noProof="0" dirty="0">
                <a:latin typeface="Arial"/>
                <a:cs typeface="Arial"/>
              </a:rPr>
              <a:t>on eligible out-of-pocket</a:t>
            </a:r>
            <a:r>
              <a:rPr lang="en-US" sz="1800" b="1" spc="-45" noProof="0" dirty="0">
                <a:latin typeface="Arial"/>
                <a:cs typeface="Arial"/>
              </a:rPr>
              <a:t> </a:t>
            </a:r>
            <a:r>
              <a:rPr lang="en-US" sz="1800" b="1" spc="-5" noProof="0" dirty="0">
                <a:latin typeface="Arial"/>
                <a:cs typeface="Arial"/>
              </a:rPr>
              <a:t>expenses.</a:t>
            </a:r>
            <a:endParaRPr lang="en-US" sz="1800" noProof="0" dirty="0">
              <a:latin typeface="Arial"/>
              <a:cs typeface="Arial"/>
            </a:endParaRPr>
          </a:p>
          <a:p>
            <a:pPr marL="299085" marR="40005" indent="-299085">
              <a:lnSpc>
                <a:spcPct val="100000"/>
              </a:lnSpc>
              <a:buFont typeface="Arial"/>
              <a:buChar char="•"/>
              <a:tabLst>
                <a:tab pos="299085" algn="l"/>
                <a:tab pos="299720" algn="l"/>
              </a:tabLst>
            </a:pPr>
            <a:r>
              <a:rPr lang="en-US" sz="1800" b="1" spc="-5" noProof="0" dirty="0">
                <a:latin typeface="Arial"/>
                <a:cs typeface="Arial"/>
              </a:rPr>
              <a:t>Use </a:t>
            </a:r>
            <a:r>
              <a:rPr lang="en-US" sz="1800" b="1" noProof="0" dirty="0">
                <a:latin typeface="Arial"/>
                <a:cs typeface="Arial"/>
              </a:rPr>
              <a:t>the </a:t>
            </a:r>
            <a:r>
              <a:rPr lang="en-US" sz="1800" b="1" spc="-5" noProof="0" dirty="0">
                <a:latin typeface="Arial"/>
                <a:cs typeface="Arial"/>
              </a:rPr>
              <a:t>prepaid </a:t>
            </a:r>
            <a:r>
              <a:rPr lang="en-US" sz="1800" b="1" noProof="0" dirty="0">
                <a:latin typeface="Arial"/>
                <a:cs typeface="Arial"/>
              </a:rPr>
              <a:t>Chard </a:t>
            </a:r>
            <a:r>
              <a:rPr lang="en-US" sz="1800" b="1" spc="-5" noProof="0" dirty="0">
                <a:latin typeface="Arial"/>
                <a:cs typeface="Arial"/>
              </a:rPr>
              <a:t>Snyder Benefit Card at </a:t>
            </a:r>
            <a:r>
              <a:rPr lang="en-US" sz="1800" b="1" noProof="0" dirty="0">
                <a:latin typeface="Arial"/>
                <a:cs typeface="Arial"/>
              </a:rPr>
              <a:t>the time  of </a:t>
            </a:r>
            <a:r>
              <a:rPr lang="en-US" sz="1800" b="1" spc="-10" noProof="0" dirty="0">
                <a:latin typeface="Arial"/>
                <a:cs typeface="Arial"/>
              </a:rPr>
              <a:t>service </a:t>
            </a:r>
            <a:r>
              <a:rPr lang="en-US" sz="1800" b="1" spc="-5" noProof="0" dirty="0">
                <a:latin typeface="Arial"/>
                <a:cs typeface="Arial"/>
              </a:rPr>
              <a:t>as </a:t>
            </a:r>
            <a:r>
              <a:rPr lang="en-US" sz="1800" b="1" noProof="0" dirty="0">
                <a:latin typeface="Arial"/>
                <a:cs typeface="Arial"/>
              </a:rPr>
              <a:t>a </a:t>
            </a:r>
            <a:r>
              <a:rPr lang="en-US" sz="1800" b="1" spc="-10" noProof="0" dirty="0">
                <a:latin typeface="Arial"/>
                <a:cs typeface="Arial"/>
              </a:rPr>
              <a:t>convenient payment </a:t>
            </a:r>
            <a:r>
              <a:rPr lang="en-US" sz="1800" b="1" noProof="0" dirty="0">
                <a:latin typeface="Arial"/>
                <a:cs typeface="Arial"/>
              </a:rPr>
              <a:t>option </a:t>
            </a:r>
            <a:r>
              <a:rPr lang="en-US" sz="1800" b="1" spc="-10" noProof="0" dirty="0">
                <a:latin typeface="Arial"/>
                <a:cs typeface="Arial"/>
              </a:rPr>
              <a:t>wherever  </a:t>
            </a:r>
            <a:r>
              <a:rPr lang="en-US" sz="1800" b="1" spc="-5" noProof="0" dirty="0">
                <a:latin typeface="Arial"/>
                <a:cs typeface="Arial"/>
              </a:rPr>
              <a:t>most credit cards are</a:t>
            </a:r>
            <a:r>
              <a:rPr lang="en-US" sz="1800" b="1" spc="20" noProof="0" dirty="0">
                <a:latin typeface="Arial"/>
                <a:cs typeface="Arial"/>
              </a:rPr>
              <a:t> </a:t>
            </a:r>
            <a:r>
              <a:rPr lang="en-US" sz="1800" b="1" spc="-5" noProof="0" dirty="0">
                <a:latin typeface="Arial"/>
                <a:cs typeface="Arial"/>
              </a:rPr>
              <a:t>accepted.</a:t>
            </a:r>
            <a:endParaRPr lang="en-US" sz="1800" noProof="0" dirty="0">
              <a:latin typeface="Arial"/>
              <a:cs typeface="Arial"/>
            </a:endParaRPr>
          </a:p>
          <a:p>
            <a:pPr marL="299085" marR="5080" indent="-299085">
              <a:lnSpc>
                <a:spcPct val="100000"/>
              </a:lnSpc>
              <a:buFont typeface="Arial"/>
              <a:buChar char="•"/>
              <a:tabLst>
                <a:tab pos="299085" algn="l"/>
                <a:tab pos="299720" algn="l"/>
              </a:tabLst>
            </a:pPr>
            <a:r>
              <a:rPr lang="en-US" sz="1800" b="1" spc="-5" noProof="0" dirty="0">
                <a:latin typeface="Arial"/>
                <a:cs typeface="Arial"/>
              </a:rPr>
              <a:t>Employees </a:t>
            </a:r>
            <a:r>
              <a:rPr lang="en-US" sz="1800" b="1" noProof="0" dirty="0">
                <a:latin typeface="Arial"/>
                <a:cs typeface="Arial"/>
              </a:rPr>
              <a:t>must contribute </a:t>
            </a:r>
            <a:r>
              <a:rPr lang="en-US" sz="1800" b="1" spc="-5" noProof="0" dirty="0">
                <a:latin typeface="Arial"/>
                <a:cs typeface="Arial"/>
              </a:rPr>
              <a:t>a minimum </a:t>
            </a:r>
            <a:r>
              <a:rPr lang="en-US" sz="1800" b="1" noProof="0" dirty="0">
                <a:latin typeface="Arial"/>
                <a:cs typeface="Arial"/>
              </a:rPr>
              <a:t>of </a:t>
            </a:r>
            <a:r>
              <a:rPr lang="en-US" sz="1800" b="1" spc="-5" noProof="0" dirty="0">
                <a:latin typeface="Arial"/>
                <a:cs typeface="Arial"/>
              </a:rPr>
              <a:t>$60 </a:t>
            </a:r>
            <a:r>
              <a:rPr lang="en-US" sz="1800" b="1" noProof="0" dirty="0">
                <a:latin typeface="Arial"/>
                <a:cs typeface="Arial"/>
              </a:rPr>
              <a:t>per </a:t>
            </a:r>
            <a:r>
              <a:rPr lang="en-US" sz="1800" b="1" spc="-10" noProof="0" dirty="0">
                <a:latin typeface="Arial"/>
                <a:cs typeface="Arial"/>
              </a:rPr>
              <a:t>year  </a:t>
            </a:r>
            <a:r>
              <a:rPr lang="en-US" sz="1800" b="1" noProof="0" dirty="0">
                <a:latin typeface="Arial"/>
                <a:cs typeface="Arial"/>
              </a:rPr>
              <a:t>to initiate an</a:t>
            </a:r>
            <a:r>
              <a:rPr lang="en-US" sz="1800" b="1" spc="-30" noProof="0" dirty="0">
                <a:latin typeface="Arial"/>
                <a:cs typeface="Arial"/>
              </a:rPr>
              <a:t> </a:t>
            </a:r>
            <a:r>
              <a:rPr lang="en-US" sz="1800" b="1" spc="-15" noProof="0" dirty="0">
                <a:latin typeface="Arial"/>
                <a:cs typeface="Arial"/>
              </a:rPr>
              <a:t>FSA.</a:t>
            </a:r>
            <a:endParaRPr lang="en-US" sz="1800" noProof="0" dirty="0">
              <a:latin typeface="Arial"/>
              <a:cs typeface="Arial"/>
            </a:endParaRPr>
          </a:p>
        </p:txBody>
      </p:sp>
      <p:sp>
        <p:nvSpPr>
          <p:cNvPr id="3" name="object 3" descr="Flexible spending account benefit card from Mastercard, displaying account number, expiraton date, benefit holder name, and employment location."/>
          <p:cNvSpPr/>
          <p:nvPr/>
        </p:nvSpPr>
        <p:spPr>
          <a:xfrm>
            <a:off x="7084236" y="1322572"/>
            <a:ext cx="4980561" cy="3736401"/>
          </a:xfrm>
          <a:prstGeom prst="rect">
            <a:avLst/>
          </a:prstGeom>
          <a:blipFill>
            <a:blip r:embed="rId3" cstate="print"/>
            <a:stretch>
              <a:fillRect/>
            </a:stretch>
          </a:blipFill>
        </p:spPr>
        <p:txBody>
          <a:bodyPr wrap="square" lIns="0" tIns="0" rIns="0" bIns="0" rtlCol="0"/>
          <a:lstStyle/>
          <a:p>
            <a:endParaRPr lang="en-US" noProof="0" dirty="0"/>
          </a:p>
        </p:txBody>
      </p:sp>
      <p:graphicFrame>
        <p:nvGraphicFramePr>
          <p:cNvPr id="5" name="object 5"/>
          <p:cNvGraphicFramePr>
            <a:graphicFrameLocks noGrp="1"/>
          </p:cNvGraphicFramePr>
          <p:nvPr>
            <p:extLst>
              <p:ext uri="{D42A27DB-BD31-4B8C-83A1-F6EECF244321}">
                <p14:modId xmlns:p14="http://schemas.microsoft.com/office/powerpoint/2010/main" val="1941843685"/>
              </p:ext>
            </p:extLst>
          </p:nvPr>
        </p:nvGraphicFramePr>
        <p:xfrm>
          <a:off x="314337" y="4518025"/>
          <a:ext cx="11553825" cy="2317851"/>
        </p:xfrm>
        <a:graphic>
          <a:graphicData uri="http://schemas.openxmlformats.org/drawingml/2006/table">
            <a:tbl>
              <a:tblPr firstRow="1" bandRow="1">
                <a:tableStyleId>{2D5ABB26-0587-4C30-8999-92F81FD0307C}</a:tableStyleId>
              </a:tblPr>
              <a:tblGrid>
                <a:gridCol w="6393815">
                  <a:extLst>
                    <a:ext uri="{9D8B030D-6E8A-4147-A177-3AD203B41FA5}">
                      <a16:colId xmlns:a16="http://schemas.microsoft.com/office/drawing/2014/main" val="20000"/>
                    </a:ext>
                  </a:extLst>
                </a:gridCol>
                <a:gridCol w="5160010">
                  <a:extLst>
                    <a:ext uri="{9D8B030D-6E8A-4147-A177-3AD203B41FA5}">
                      <a16:colId xmlns:a16="http://schemas.microsoft.com/office/drawing/2014/main" val="20001"/>
                    </a:ext>
                  </a:extLst>
                </a:gridCol>
              </a:tblGrid>
              <a:tr h="640080">
                <a:tc>
                  <a:txBody>
                    <a:bodyPr/>
                    <a:lstStyle/>
                    <a:p>
                      <a:pPr marL="94615">
                        <a:lnSpc>
                          <a:spcPct val="100000"/>
                        </a:lnSpc>
                        <a:spcBef>
                          <a:spcPts val="245"/>
                        </a:spcBef>
                      </a:pPr>
                      <a:r>
                        <a:rPr lang="en-US" sz="1800" b="1" u="heavy" noProof="0" dirty="0">
                          <a:solidFill>
                            <a:schemeClr val="bg2"/>
                          </a:solidFill>
                          <a:uFill>
                            <a:solidFill>
                              <a:srgbClr val="001F5F"/>
                            </a:solidFill>
                          </a:uFill>
                          <a:latin typeface="Palatino Linotype"/>
                          <a:cs typeface="Palatino Linotype"/>
                        </a:rPr>
                        <a:t>Medical Reimbursement Account / Health Savings</a:t>
                      </a:r>
                      <a:r>
                        <a:rPr lang="en-US" sz="1800" b="1" u="heavy" spc="-80" noProof="0" dirty="0">
                          <a:solidFill>
                            <a:schemeClr val="bg2"/>
                          </a:solidFill>
                          <a:uFill>
                            <a:solidFill>
                              <a:srgbClr val="001F5F"/>
                            </a:solidFill>
                          </a:uFill>
                          <a:latin typeface="Palatino Linotype"/>
                          <a:cs typeface="Palatino Linotype"/>
                        </a:rPr>
                        <a:t> </a:t>
                      </a:r>
                      <a:r>
                        <a:rPr lang="en-US" sz="1800" b="1" u="heavy" noProof="0" dirty="0">
                          <a:solidFill>
                            <a:schemeClr val="bg2"/>
                          </a:solidFill>
                          <a:uFill>
                            <a:solidFill>
                              <a:srgbClr val="001F5F"/>
                            </a:solidFill>
                          </a:uFill>
                          <a:latin typeface="Palatino Linotype"/>
                          <a:cs typeface="Palatino Linotype"/>
                        </a:rPr>
                        <a:t>Account</a:t>
                      </a:r>
                      <a:endParaRPr lang="en-US" sz="1800" noProof="0" dirty="0">
                        <a:solidFill>
                          <a:schemeClr val="bg2"/>
                        </a:solidFill>
                        <a:latin typeface="Palatino Linotype"/>
                        <a:cs typeface="Palatino Linotype"/>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398145">
                        <a:lnSpc>
                          <a:spcPct val="100000"/>
                        </a:lnSpc>
                        <a:spcBef>
                          <a:spcPts val="245"/>
                        </a:spcBef>
                      </a:pPr>
                      <a:r>
                        <a:rPr lang="en-US" sz="1800" b="1" u="heavy" noProof="0" dirty="0">
                          <a:solidFill>
                            <a:schemeClr val="bg2"/>
                          </a:solidFill>
                          <a:uFill>
                            <a:solidFill>
                              <a:srgbClr val="001F5F"/>
                            </a:solidFill>
                          </a:uFill>
                          <a:latin typeface="Palatino Linotype"/>
                          <a:cs typeface="Palatino Linotype"/>
                        </a:rPr>
                        <a:t>Dependent </a:t>
                      </a:r>
                      <a:r>
                        <a:rPr lang="en-US" sz="1800" b="1" u="heavy" spc="-5" noProof="0" dirty="0">
                          <a:solidFill>
                            <a:schemeClr val="bg2"/>
                          </a:solidFill>
                          <a:uFill>
                            <a:solidFill>
                              <a:srgbClr val="001F5F"/>
                            </a:solidFill>
                          </a:uFill>
                          <a:latin typeface="Palatino Linotype"/>
                          <a:cs typeface="Palatino Linotype"/>
                        </a:rPr>
                        <a:t>Care </a:t>
                      </a:r>
                      <a:r>
                        <a:rPr lang="en-US" sz="1800" b="1" u="heavy" noProof="0" dirty="0">
                          <a:solidFill>
                            <a:schemeClr val="bg2"/>
                          </a:solidFill>
                          <a:uFill>
                            <a:solidFill>
                              <a:srgbClr val="001F5F"/>
                            </a:solidFill>
                          </a:uFill>
                          <a:latin typeface="Palatino Linotype"/>
                          <a:cs typeface="Palatino Linotype"/>
                        </a:rPr>
                        <a:t>Reimbursement</a:t>
                      </a:r>
                      <a:r>
                        <a:rPr lang="en-US" sz="1800" b="1" u="heavy" spc="-25" noProof="0" dirty="0">
                          <a:solidFill>
                            <a:schemeClr val="bg2"/>
                          </a:solidFill>
                          <a:uFill>
                            <a:solidFill>
                              <a:srgbClr val="001F5F"/>
                            </a:solidFill>
                          </a:uFill>
                          <a:latin typeface="Palatino Linotype"/>
                          <a:cs typeface="Palatino Linotype"/>
                        </a:rPr>
                        <a:t> </a:t>
                      </a:r>
                      <a:r>
                        <a:rPr lang="en-US" sz="1800" b="1" u="heavy" noProof="0" dirty="0">
                          <a:solidFill>
                            <a:schemeClr val="bg2"/>
                          </a:solidFill>
                          <a:uFill>
                            <a:solidFill>
                              <a:srgbClr val="001F5F"/>
                            </a:solidFill>
                          </a:uFill>
                          <a:latin typeface="Palatino Linotype"/>
                          <a:cs typeface="Palatino Linotype"/>
                        </a:rPr>
                        <a:t>Account</a:t>
                      </a:r>
                      <a:endParaRPr lang="en-US" sz="1800" noProof="0" dirty="0">
                        <a:solidFill>
                          <a:schemeClr val="bg2"/>
                        </a:solidFill>
                        <a:latin typeface="Palatino Linotype"/>
                        <a:cs typeface="Palatino Linotype"/>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914450">
                <a:tc>
                  <a:txBody>
                    <a:bodyPr/>
                    <a:lstStyle/>
                    <a:p>
                      <a:pPr marL="90805" marR="1123315">
                        <a:lnSpc>
                          <a:spcPct val="100000"/>
                        </a:lnSpc>
                        <a:spcBef>
                          <a:spcPts val="250"/>
                        </a:spcBef>
                      </a:pPr>
                      <a:r>
                        <a:rPr lang="en-US" sz="2400" noProof="0" dirty="0">
                          <a:solidFill>
                            <a:schemeClr val="bg2"/>
                          </a:solidFill>
                          <a:latin typeface="Palatino Linotype"/>
                          <a:cs typeface="Palatino Linotype"/>
                        </a:rPr>
                        <a:t>Deductibles / </a:t>
                      </a:r>
                      <a:r>
                        <a:rPr lang="en-US" sz="2400" spc="-5" noProof="0" dirty="0">
                          <a:solidFill>
                            <a:schemeClr val="bg2"/>
                          </a:solidFill>
                          <a:latin typeface="Palatino Linotype"/>
                          <a:cs typeface="Palatino Linotype"/>
                        </a:rPr>
                        <a:t>Co-payments </a:t>
                      </a:r>
                      <a:r>
                        <a:rPr lang="en-US" sz="2400" noProof="0" dirty="0">
                          <a:solidFill>
                            <a:schemeClr val="bg2"/>
                          </a:solidFill>
                          <a:latin typeface="Palatino Linotype"/>
                          <a:cs typeface="Palatino Linotype"/>
                        </a:rPr>
                        <a:t>/ </a:t>
                      </a:r>
                      <a:r>
                        <a:rPr lang="en-US" sz="2400" spc="-5" noProof="0" dirty="0">
                          <a:solidFill>
                            <a:schemeClr val="bg2"/>
                          </a:solidFill>
                          <a:latin typeface="Palatino Linotype"/>
                          <a:cs typeface="Palatino Linotype"/>
                        </a:rPr>
                        <a:t>Co-Insurance </a:t>
                      </a:r>
                      <a:r>
                        <a:rPr lang="en-US" sz="2400" noProof="0" dirty="0">
                          <a:solidFill>
                            <a:schemeClr val="bg2"/>
                          </a:solidFill>
                          <a:latin typeface="Palatino Linotype"/>
                          <a:cs typeface="Palatino Linotype"/>
                        </a:rPr>
                        <a:t>/ IVF  </a:t>
                      </a:r>
                      <a:r>
                        <a:rPr lang="en-US" sz="2400" spc="-5" noProof="0" dirty="0">
                          <a:solidFill>
                            <a:schemeClr val="bg2"/>
                          </a:solidFill>
                          <a:latin typeface="Palatino Linotype"/>
                          <a:cs typeface="Palatino Linotype"/>
                        </a:rPr>
                        <a:t>Insulin </a:t>
                      </a:r>
                      <a:r>
                        <a:rPr lang="en-US" sz="2400" noProof="0" dirty="0">
                          <a:solidFill>
                            <a:schemeClr val="bg2"/>
                          </a:solidFill>
                          <a:latin typeface="Palatino Linotype"/>
                          <a:cs typeface="Palatino Linotype"/>
                        </a:rPr>
                        <a:t>supplies / </a:t>
                      </a:r>
                      <a:r>
                        <a:rPr lang="en-US" sz="2400" spc="-5" noProof="0" dirty="0">
                          <a:solidFill>
                            <a:schemeClr val="bg2"/>
                          </a:solidFill>
                          <a:latin typeface="Palatino Linotype"/>
                          <a:cs typeface="Palatino Linotype"/>
                        </a:rPr>
                        <a:t>Contact Lenses </a:t>
                      </a:r>
                      <a:r>
                        <a:rPr lang="en-US" sz="2400" noProof="0" dirty="0">
                          <a:solidFill>
                            <a:schemeClr val="bg2"/>
                          </a:solidFill>
                          <a:latin typeface="Palatino Linotype"/>
                          <a:cs typeface="Palatino Linotype"/>
                        </a:rPr>
                        <a:t>/ </a:t>
                      </a:r>
                      <a:r>
                        <a:rPr lang="en-US" sz="2400" spc="-10" noProof="0" dirty="0">
                          <a:solidFill>
                            <a:schemeClr val="bg2"/>
                          </a:solidFill>
                          <a:latin typeface="Palatino Linotype"/>
                          <a:cs typeface="Palatino Linotype"/>
                        </a:rPr>
                        <a:t>Vision</a:t>
                      </a:r>
                      <a:r>
                        <a:rPr lang="en-US" sz="2400" spc="25" noProof="0" dirty="0">
                          <a:solidFill>
                            <a:schemeClr val="bg2"/>
                          </a:solidFill>
                          <a:latin typeface="Palatino Linotype"/>
                          <a:cs typeface="Palatino Linotype"/>
                        </a:rPr>
                        <a:t> </a:t>
                      </a:r>
                      <a:r>
                        <a:rPr lang="en-US" sz="2400" spc="-5" noProof="0" dirty="0">
                          <a:solidFill>
                            <a:schemeClr val="bg2"/>
                          </a:solidFill>
                          <a:latin typeface="Palatino Linotype"/>
                          <a:cs typeface="Palatino Linotype"/>
                        </a:rPr>
                        <a:t>Expenses</a:t>
                      </a:r>
                      <a:endParaRPr lang="en-US" sz="2400" noProof="0" dirty="0">
                        <a:solidFill>
                          <a:schemeClr val="bg2"/>
                        </a:solidFill>
                        <a:latin typeface="Palatino Linotype"/>
                        <a:cs typeface="Palatino Linotype"/>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4471C4"/>
                    </a:solidFill>
                  </a:tcPr>
                </a:tc>
                <a:tc>
                  <a:txBody>
                    <a:bodyPr/>
                    <a:lstStyle/>
                    <a:p>
                      <a:pPr marL="253365" marR="81915" indent="647700" algn="r">
                        <a:lnSpc>
                          <a:spcPct val="100000"/>
                        </a:lnSpc>
                        <a:spcBef>
                          <a:spcPts val="250"/>
                        </a:spcBef>
                      </a:pPr>
                      <a:r>
                        <a:rPr lang="en-US" sz="1800" noProof="0" dirty="0">
                          <a:solidFill>
                            <a:schemeClr val="bg2"/>
                          </a:solidFill>
                          <a:latin typeface="Palatino Linotype"/>
                          <a:cs typeface="Palatino Linotype"/>
                        </a:rPr>
                        <a:t>Day care / </a:t>
                      </a:r>
                      <a:r>
                        <a:rPr lang="en-US" sz="1800" spc="-5" noProof="0" dirty="0">
                          <a:solidFill>
                            <a:schemeClr val="bg2"/>
                          </a:solidFill>
                          <a:latin typeface="Palatino Linotype"/>
                          <a:cs typeface="Palatino Linotype"/>
                        </a:rPr>
                        <a:t>In-home </a:t>
                      </a:r>
                      <a:r>
                        <a:rPr lang="en-US" sz="1800" noProof="0" dirty="0">
                          <a:solidFill>
                            <a:schemeClr val="bg2"/>
                          </a:solidFill>
                          <a:latin typeface="Palatino Linotype"/>
                          <a:cs typeface="Palatino Linotype"/>
                        </a:rPr>
                        <a:t>care /</a:t>
                      </a:r>
                      <a:r>
                        <a:rPr lang="en-US" sz="1800" spc="-65" noProof="0" dirty="0">
                          <a:solidFill>
                            <a:schemeClr val="bg2"/>
                          </a:solidFill>
                          <a:latin typeface="Palatino Linotype"/>
                          <a:cs typeface="Palatino Linotype"/>
                        </a:rPr>
                        <a:t> </a:t>
                      </a:r>
                      <a:r>
                        <a:rPr lang="en-US" sz="1800" spc="-5" noProof="0" dirty="0">
                          <a:solidFill>
                            <a:schemeClr val="bg2"/>
                          </a:solidFill>
                          <a:latin typeface="Palatino Linotype"/>
                          <a:cs typeface="Palatino Linotype"/>
                        </a:rPr>
                        <a:t>Nursery</a:t>
                      </a:r>
                      <a:r>
                        <a:rPr lang="en-US" sz="1800" spc="5" noProof="0" dirty="0">
                          <a:solidFill>
                            <a:schemeClr val="bg2"/>
                          </a:solidFill>
                          <a:latin typeface="Palatino Linotype"/>
                          <a:cs typeface="Palatino Linotype"/>
                        </a:rPr>
                        <a:t> </a:t>
                      </a:r>
                      <a:r>
                        <a:rPr lang="en-US" sz="1800" spc="-5" noProof="0" dirty="0">
                          <a:solidFill>
                            <a:schemeClr val="bg2"/>
                          </a:solidFill>
                          <a:latin typeface="Palatino Linotype"/>
                          <a:cs typeface="Palatino Linotype"/>
                        </a:rPr>
                        <a:t>School  Pre-school and </a:t>
                      </a:r>
                      <a:r>
                        <a:rPr lang="en-US" sz="1800" noProof="0" dirty="0">
                          <a:solidFill>
                            <a:schemeClr val="bg2"/>
                          </a:solidFill>
                          <a:latin typeface="Palatino Linotype"/>
                          <a:cs typeface="Palatino Linotype"/>
                        </a:rPr>
                        <a:t>afterschool care/ </a:t>
                      </a:r>
                      <a:r>
                        <a:rPr lang="en-US" sz="1800" spc="-5" noProof="0" dirty="0">
                          <a:solidFill>
                            <a:schemeClr val="bg2"/>
                          </a:solidFill>
                          <a:latin typeface="Palatino Linotype"/>
                          <a:cs typeface="Palatino Linotype"/>
                        </a:rPr>
                        <a:t>Summer Camp</a:t>
                      </a:r>
                      <a:endParaRPr lang="en-US" sz="1800" noProof="0" dirty="0">
                        <a:solidFill>
                          <a:schemeClr val="bg2"/>
                        </a:solidFill>
                        <a:latin typeface="Palatino Linotype"/>
                        <a:cs typeface="Palatino Linotype"/>
                      </a:endParaRPr>
                    </a:p>
                    <a:p>
                      <a:pPr marR="83820" algn="r">
                        <a:lnSpc>
                          <a:spcPct val="100000"/>
                        </a:lnSpc>
                      </a:pPr>
                      <a:r>
                        <a:rPr lang="en-US" sz="1800" noProof="0" dirty="0">
                          <a:solidFill>
                            <a:schemeClr val="bg2"/>
                          </a:solidFill>
                          <a:latin typeface="Palatino Linotype"/>
                          <a:cs typeface="Palatino Linotype"/>
                        </a:rPr>
                        <a:t>Elder </a:t>
                      </a:r>
                      <a:r>
                        <a:rPr lang="en-US" sz="1800" spc="-5" noProof="0" dirty="0">
                          <a:solidFill>
                            <a:schemeClr val="bg2"/>
                          </a:solidFill>
                          <a:latin typeface="Palatino Linotype"/>
                          <a:cs typeface="Palatino Linotype"/>
                        </a:rPr>
                        <a:t>Care</a:t>
                      </a:r>
                      <a:r>
                        <a:rPr lang="en-US" sz="1800" spc="-80" noProof="0" dirty="0">
                          <a:solidFill>
                            <a:schemeClr val="bg2"/>
                          </a:solidFill>
                          <a:latin typeface="Palatino Linotype"/>
                          <a:cs typeface="Palatino Linotype"/>
                        </a:rPr>
                        <a:t> </a:t>
                      </a:r>
                      <a:r>
                        <a:rPr lang="en-US" sz="1800" noProof="0" dirty="0">
                          <a:solidFill>
                            <a:schemeClr val="bg2"/>
                          </a:solidFill>
                          <a:latin typeface="Palatino Linotype"/>
                          <a:cs typeface="Palatino Linotype"/>
                        </a:rPr>
                        <a:t>services</a:t>
                      </a: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4471C4"/>
                    </a:solidFill>
                  </a:tcPr>
                </a:tc>
                <a:extLst>
                  <a:ext uri="{0D108BD9-81ED-4DB2-BD59-A6C34878D82A}">
                    <a16:rowId xmlns:a16="http://schemas.microsoft.com/office/drawing/2014/main" val="10001"/>
                  </a:ext>
                </a:extLst>
              </a:tr>
              <a:tr h="548741">
                <a:tc>
                  <a:txBody>
                    <a:bodyPr/>
                    <a:lstStyle/>
                    <a:p>
                      <a:pPr marL="90805">
                        <a:lnSpc>
                          <a:spcPct val="100000"/>
                        </a:lnSpc>
                        <a:spcBef>
                          <a:spcPts val="250"/>
                        </a:spcBef>
                      </a:pPr>
                      <a:r>
                        <a:rPr lang="en-US" sz="2400" spc="-5" noProof="0" dirty="0">
                          <a:solidFill>
                            <a:schemeClr val="bg2"/>
                          </a:solidFill>
                          <a:latin typeface="Palatino Linotype"/>
                          <a:cs typeface="Palatino Linotype"/>
                        </a:rPr>
                        <a:t>****See </a:t>
                      </a:r>
                      <a:r>
                        <a:rPr lang="en-US" sz="2400" noProof="0" dirty="0">
                          <a:solidFill>
                            <a:schemeClr val="bg2"/>
                          </a:solidFill>
                          <a:latin typeface="Palatino Linotype"/>
                          <a:cs typeface="Palatino Linotype"/>
                        </a:rPr>
                        <a:t>IRS Pub 502 for all </a:t>
                      </a:r>
                      <a:r>
                        <a:rPr lang="en-US" sz="2400" spc="-5" noProof="0" dirty="0">
                          <a:solidFill>
                            <a:schemeClr val="bg2"/>
                          </a:solidFill>
                          <a:latin typeface="Palatino Linotype"/>
                          <a:cs typeface="Palatino Linotype"/>
                        </a:rPr>
                        <a:t>qualified</a:t>
                      </a:r>
                      <a:r>
                        <a:rPr lang="en-US" sz="2400" spc="20" noProof="0" dirty="0">
                          <a:solidFill>
                            <a:schemeClr val="bg2"/>
                          </a:solidFill>
                          <a:latin typeface="Palatino Linotype"/>
                          <a:cs typeface="Palatino Linotype"/>
                        </a:rPr>
                        <a:t> </a:t>
                      </a:r>
                      <a:r>
                        <a:rPr lang="en-US" sz="2400" spc="-5" noProof="0" dirty="0">
                          <a:solidFill>
                            <a:schemeClr val="bg2"/>
                          </a:solidFill>
                          <a:latin typeface="Palatino Linotype"/>
                          <a:cs typeface="Palatino Linotype"/>
                        </a:rPr>
                        <a:t>expenses!</a:t>
                      </a:r>
                      <a:endParaRPr lang="en-US" sz="2400" noProof="0" dirty="0">
                        <a:solidFill>
                          <a:schemeClr val="bg2"/>
                        </a:solidFill>
                        <a:latin typeface="Palatino Linotype"/>
                        <a:cs typeface="Palatino Linotype"/>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marL="3380740">
                        <a:lnSpc>
                          <a:spcPct val="100000"/>
                        </a:lnSpc>
                        <a:spcBef>
                          <a:spcPts val="250"/>
                        </a:spcBef>
                      </a:pPr>
                      <a:r>
                        <a:rPr lang="en-US" sz="1800" b="1" noProof="0" dirty="0">
                          <a:solidFill>
                            <a:schemeClr val="bg2"/>
                          </a:solidFill>
                          <a:latin typeface="Palatino Linotype"/>
                          <a:cs typeface="Palatino Linotype"/>
                        </a:rPr>
                        <a:t>Use it </a:t>
                      </a:r>
                      <a:r>
                        <a:rPr lang="en-US" sz="1800" b="1" spc="-5" noProof="0" dirty="0">
                          <a:solidFill>
                            <a:schemeClr val="bg2"/>
                          </a:solidFill>
                          <a:latin typeface="Palatino Linotype"/>
                          <a:cs typeface="Palatino Linotype"/>
                        </a:rPr>
                        <a:t>or </a:t>
                      </a:r>
                      <a:r>
                        <a:rPr lang="en-US" sz="1800" b="1" noProof="0" dirty="0">
                          <a:solidFill>
                            <a:schemeClr val="bg2"/>
                          </a:solidFill>
                          <a:latin typeface="Palatino Linotype"/>
                          <a:cs typeface="Palatino Linotype"/>
                        </a:rPr>
                        <a:t>Lose</a:t>
                      </a:r>
                      <a:r>
                        <a:rPr lang="en-US" sz="1800" b="1" spc="-70" noProof="0" dirty="0">
                          <a:solidFill>
                            <a:schemeClr val="bg2"/>
                          </a:solidFill>
                          <a:latin typeface="Palatino Linotype"/>
                          <a:cs typeface="Palatino Linotype"/>
                        </a:rPr>
                        <a:t> </a:t>
                      </a:r>
                      <a:r>
                        <a:rPr lang="en-US" sz="1800" b="1" noProof="0" dirty="0">
                          <a:solidFill>
                            <a:schemeClr val="bg2"/>
                          </a:solidFill>
                          <a:latin typeface="Palatino Linotype"/>
                          <a:cs typeface="Palatino Linotype"/>
                        </a:rPr>
                        <a:t>it!</a:t>
                      </a:r>
                      <a:endParaRPr lang="en-US" sz="1800" noProof="0" dirty="0">
                        <a:solidFill>
                          <a:schemeClr val="bg2"/>
                        </a:solidFill>
                        <a:latin typeface="Palatino Linotype"/>
                        <a:cs typeface="Palatino Linotype"/>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60FB-FB4E-BD94-05FB-6DD9741B8609}"/>
              </a:ext>
            </a:extLst>
          </p:cNvPr>
          <p:cNvSpPr>
            <a:spLocks noGrp="1"/>
          </p:cNvSpPr>
          <p:nvPr>
            <p:ph type="title"/>
          </p:nvPr>
        </p:nvSpPr>
        <p:spPr>
          <a:xfrm>
            <a:off x="3241929" y="-615553"/>
            <a:ext cx="5213984" cy="615553"/>
          </a:xfrm>
        </p:spPr>
        <p:txBody>
          <a:bodyPr wrap="square" lIns="0" tIns="0" rIns="0" bIns="0" anchor="b">
            <a:spAutoFit/>
          </a:bodyPr>
          <a:lstStyle/>
          <a:p>
            <a:r>
              <a:rPr lang="en-US" noProof="0" dirty="0"/>
              <a:t>FSA and HSA FAQs</a:t>
            </a:r>
          </a:p>
        </p:txBody>
      </p:sp>
      <p:sp>
        <p:nvSpPr>
          <p:cNvPr id="7" name="TextBox 6">
            <a:extLst>
              <a:ext uri="{FF2B5EF4-FFF2-40B4-BE49-F238E27FC236}">
                <a16:creationId xmlns:a16="http://schemas.microsoft.com/office/drawing/2014/main" id="{FCDDF838-5AAB-50C5-CC5D-D033CCC685D1}"/>
              </a:ext>
            </a:extLst>
          </p:cNvPr>
          <p:cNvSpPr txBox="1"/>
          <p:nvPr/>
        </p:nvSpPr>
        <p:spPr>
          <a:xfrm>
            <a:off x="1905001" y="95364"/>
            <a:ext cx="3124200" cy="369332"/>
          </a:xfrm>
          <a:prstGeom prst="rect">
            <a:avLst/>
          </a:prstGeom>
          <a:noFill/>
        </p:spPr>
        <p:txBody>
          <a:bodyPr wrap="square" rtlCol="0">
            <a:spAutoFit/>
          </a:bodyPr>
          <a:lstStyle/>
          <a:p>
            <a:r>
              <a:rPr lang="en-US" noProof="0" dirty="0">
                <a:hlinkClick r:id="rId2"/>
              </a:rPr>
              <a:t>FSA FAQs</a:t>
            </a:r>
            <a:endParaRPr lang="en-US" noProof="0" dirty="0"/>
          </a:p>
        </p:txBody>
      </p:sp>
      <p:pic>
        <p:nvPicPr>
          <p:cNvPr id="11" name="Picture 10" descr="Informational graphic with frequently asked questions and answers about Healthcare FSAs and Limited Purpose FSAs. Topics include eligibility (all benefit-eligible employees can participate), definitions of healthcare and limited purpose FSAs, benefits of using an FSA (tax-free savings on eligible expenses), how the plan works (pre-tax payroll contributions, reimbursement options), and availability of funds for major expenses at the start of the year. Key points are bolded in blue and black text.">
            <a:extLst>
              <a:ext uri="{FF2B5EF4-FFF2-40B4-BE49-F238E27FC236}">
                <a16:creationId xmlns:a16="http://schemas.microsoft.com/office/drawing/2014/main" id="{4012B85B-B0E2-BA3D-F544-7974CB14F3B0}"/>
              </a:ext>
            </a:extLst>
          </p:cNvPr>
          <p:cNvPicPr>
            <a:picLocks noChangeAspect="1"/>
          </p:cNvPicPr>
          <p:nvPr/>
        </p:nvPicPr>
        <p:blipFill>
          <a:blip r:embed="rId3"/>
          <a:stretch>
            <a:fillRect/>
          </a:stretch>
        </p:blipFill>
        <p:spPr>
          <a:xfrm>
            <a:off x="1752600" y="481755"/>
            <a:ext cx="4724400" cy="5342083"/>
          </a:xfrm>
          <a:prstGeom prst="rect">
            <a:avLst/>
          </a:prstGeom>
          <a:ln>
            <a:solidFill>
              <a:schemeClr val="tx1">
                <a:alpha val="87000"/>
              </a:schemeClr>
            </a:solidFill>
          </a:ln>
        </p:spPr>
      </p:pic>
      <p:sp>
        <p:nvSpPr>
          <p:cNvPr id="8" name="TextBox 7">
            <a:extLst>
              <a:ext uri="{FF2B5EF4-FFF2-40B4-BE49-F238E27FC236}">
                <a16:creationId xmlns:a16="http://schemas.microsoft.com/office/drawing/2014/main" id="{81C59BD2-73BF-64FC-425C-917EECFC89D1}"/>
              </a:ext>
            </a:extLst>
          </p:cNvPr>
          <p:cNvSpPr txBox="1"/>
          <p:nvPr/>
        </p:nvSpPr>
        <p:spPr>
          <a:xfrm>
            <a:off x="8153400" y="95364"/>
            <a:ext cx="2514600" cy="369332"/>
          </a:xfrm>
          <a:prstGeom prst="rect">
            <a:avLst/>
          </a:prstGeom>
          <a:noFill/>
        </p:spPr>
        <p:txBody>
          <a:bodyPr wrap="square" rtlCol="0">
            <a:spAutoFit/>
          </a:bodyPr>
          <a:lstStyle/>
          <a:p>
            <a:r>
              <a:rPr lang="en-US" noProof="0" dirty="0">
                <a:hlinkClick r:id="rId4"/>
              </a:rPr>
              <a:t>HSA FAQs</a:t>
            </a:r>
            <a:endParaRPr lang="en-US" noProof="0" dirty="0"/>
          </a:p>
        </p:txBody>
      </p:sp>
      <p:pic>
        <p:nvPicPr>
          <p:cNvPr id="9" name="Picture 8" descr="Informational graphic with frequently asked questions and answers about Health Savings Accounts (HSA). Topics include: using HSA funds for family medical care, paying health insurance premiums with an HSA (allowed only under specific conditions), annual HSA contribution limits for 2022 and 2023, and what qualifies as an eligible expense. The eligible expense section notes that expenses must be medically necessary, outlines penalties for non-eligible expenses, and provides instructions for checking eligible items using the Chard Snyder website or mobile app.">
            <a:extLst>
              <a:ext uri="{FF2B5EF4-FFF2-40B4-BE49-F238E27FC236}">
                <a16:creationId xmlns:a16="http://schemas.microsoft.com/office/drawing/2014/main" id="{306DF61F-6E06-BB68-9872-EC1B1F2B0440}"/>
              </a:ext>
            </a:extLst>
          </p:cNvPr>
          <p:cNvPicPr>
            <a:picLocks noChangeAspect="1"/>
          </p:cNvPicPr>
          <p:nvPr/>
        </p:nvPicPr>
        <p:blipFill>
          <a:blip r:embed="rId5"/>
          <a:stretch>
            <a:fillRect/>
          </a:stretch>
        </p:blipFill>
        <p:spPr>
          <a:xfrm>
            <a:off x="6686203" y="444224"/>
            <a:ext cx="5017891" cy="5342083"/>
          </a:xfrm>
          <a:prstGeom prst="rect">
            <a:avLst/>
          </a:prstGeom>
          <a:ln>
            <a:solidFill>
              <a:schemeClr val="tx1">
                <a:alpha val="82000"/>
              </a:schemeClr>
            </a:solidFill>
          </a:ln>
        </p:spPr>
      </p:pic>
    </p:spTree>
    <p:extLst>
      <p:ext uri="{BB962C8B-B14F-4D97-AF65-F5344CB8AC3E}">
        <p14:creationId xmlns:p14="http://schemas.microsoft.com/office/powerpoint/2010/main" val="2334848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010"/>
            <a:ext cx="11776773" cy="6851987"/>
          </a:xfrm>
          <a:prstGeom prst="rect">
            <a:avLst/>
          </a:prstGeom>
          <a:blipFill>
            <a:blip r:embed="rId2" cstate="print"/>
            <a:stretch>
              <a:fillRect/>
            </a:stretch>
          </a:blipFill>
        </p:spPr>
        <p:txBody>
          <a:bodyPr wrap="square" lIns="0" tIns="0" rIns="0" bIns="0" rtlCol="0"/>
          <a:lstStyle/>
          <a:p>
            <a:endParaRPr lang="en-US" noProof="0" dirty="0"/>
          </a:p>
        </p:txBody>
      </p:sp>
      <p:sp>
        <p:nvSpPr>
          <p:cNvPr id="9" name="object 9"/>
          <p:cNvSpPr txBox="1"/>
          <p:nvPr/>
        </p:nvSpPr>
        <p:spPr>
          <a:xfrm>
            <a:off x="65633" y="952627"/>
            <a:ext cx="1496060" cy="1614170"/>
          </a:xfrm>
          <a:prstGeom prst="rect">
            <a:avLst/>
          </a:prstGeom>
        </p:spPr>
        <p:txBody>
          <a:bodyPr vert="horz" wrap="square" lIns="0" tIns="10795" rIns="0" bIns="0" rtlCol="0">
            <a:spAutoFit/>
          </a:bodyPr>
          <a:lstStyle/>
          <a:p>
            <a:pPr marL="12700" marR="5080" algn="ctr">
              <a:lnSpc>
                <a:spcPct val="100299"/>
              </a:lnSpc>
              <a:spcBef>
                <a:spcPts val="85"/>
              </a:spcBef>
            </a:pPr>
            <a:r>
              <a:rPr lang="en-US" sz="2800" u="heavy" spc="-5" noProof="0" dirty="0">
                <a:solidFill>
                  <a:srgbClr val="FFFFFF"/>
                </a:solidFill>
                <a:uFill>
                  <a:solidFill>
                    <a:srgbClr val="FFFFFF"/>
                  </a:solidFill>
                </a:uFill>
                <a:latin typeface="Palatino Linotype"/>
                <a:cs typeface="Palatino Linotype"/>
              </a:rPr>
              <a:t>Shared </a:t>
            </a:r>
            <a:r>
              <a:rPr lang="en-US" sz="2800" spc="-5" noProof="0" dirty="0">
                <a:solidFill>
                  <a:srgbClr val="FFFFFF"/>
                </a:solidFill>
                <a:latin typeface="Palatino Linotype"/>
                <a:cs typeface="Palatino Linotype"/>
              </a:rPr>
              <a:t> </a:t>
            </a:r>
            <a:r>
              <a:rPr lang="en-US" sz="2800" u="heavy" spc="-5" noProof="0" dirty="0">
                <a:solidFill>
                  <a:srgbClr val="FFFFFF"/>
                </a:solidFill>
                <a:uFill>
                  <a:solidFill>
                    <a:srgbClr val="FFFFFF"/>
                  </a:solidFill>
                </a:uFill>
                <a:latin typeface="Palatino Linotype"/>
                <a:cs typeface="Palatino Linotype"/>
              </a:rPr>
              <a:t>Savings</a:t>
            </a:r>
            <a:r>
              <a:rPr lang="en-US" sz="2800" spc="-5" noProof="0" dirty="0">
                <a:solidFill>
                  <a:schemeClr val="bg1"/>
                </a:solidFill>
                <a:latin typeface="Arial"/>
                <a:cs typeface="Arial"/>
              </a:rPr>
              <a:t>:</a:t>
            </a:r>
            <a:r>
              <a:rPr lang="en-US" sz="2800" spc="-5" noProof="0" dirty="0">
                <a:latin typeface="Arial"/>
                <a:cs typeface="Arial"/>
              </a:rPr>
              <a:t>  </a:t>
            </a:r>
            <a:r>
              <a:rPr lang="en-US" sz="2400" spc="-5" noProof="0" dirty="0">
                <a:solidFill>
                  <a:srgbClr val="FFFFFF"/>
                </a:solidFill>
                <a:latin typeface="Palatino Linotype"/>
                <a:cs typeface="Palatino Linotype"/>
              </a:rPr>
              <a:t>Heal</a:t>
            </a:r>
            <a:r>
              <a:rPr lang="en-US" sz="2400" spc="-10" noProof="0" dirty="0">
                <a:solidFill>
                  <a:srgbClr val="FFFFFF"/>
                </a:solidFill>
                <a:latin typeface="Palatino Linotype"/>
                <a:cs typeface="Palatino Linotype"/>
              </a:rPr>
              <a:t>t</a:t>
            </a:r>
            <a:r>
              <a:rPr lang="en-US" sz="2400" spc="-5" noProof="0" dirty="0">
                <a:solidFill>
                  <a:srgbClr val="FFFFFF"/>
                </a:solidFill>
                <a:latin typeface="Palatino Linotype"/>
                <a:cs typeface="Palatino Linotype"/>
              </a:rPr>
              <a:t>hcare  </a:t>
            </a:r>
            <a:r>
              <a:rPr lang="en-US" sz="2400" noProof="0" dirty="0">
                <a:solidFill>
                  <a:srgbClr val="FFFFFF"/>
                </a:solidFill>
                <a:latin typeface="Palatino Linotype"/>
                <a:cs typeface="Palatino Linotype"/>
              </a:rPr>
              <a:t>Bluebook</a:t>
            </a:r>
            <a:endParaRPr lang="en-US" sz="2400" noProof="0" dirty="0">
              <a:latin typeface="Palatino Linotype"/>
              <a:cs typeface="Palatino Linotype"/>
            </a:endParaRPr>
          </a:p>
        </p:txBody>
      </p:sp>
      <p:sp>
        <p:nvSpPr>
          <p:cNvPr id="3" name="object 3"/>
          <p:cNvSpPr txBox="1">
            <a:spLocks noGrp="1"/>
          </p:cNvSpPr>
          <p:nvPr>
            <p:ph type="title"/>
          </p:nvPr>
        </p:nvSpPr>
        <p:spPr>
          <a:xfrm>
            <a:off x="2118486" y="505206"/>
            <a:ext cx="3939540" cy="513715"/>
          </a:xfrm>
          <a:prstGeom prst="rect">
            <a:avLst/>
          </a:prstGeom>
        </p:spPr>
        <p:txBody>
          <a:bodyPr vert="horz" wrap="square" lIns="0" tIns="13335" rIns="0" bIns="0" rtlCol="0">
            <a:spAutoFit/>
          </a:bodyPr>
          <a:lstStyle/>
          <a:p>
            <a:pPr marL="12700">
              <a:lnSpc>
                <a:spcPct val="100000"/>
              </a:lnSpc>
              <a:spcBef>
                <a:spcPts val="105"/>
              </a:spcBef>
            </a:pPr>
            <a:r>
              <a:rPr lang="en-US" sz="3200" noProof="0" dirty="0">
                <a:solidFill>
                  <a:srgbClr val="004479"/>
                </a:solidFill>
              </a:rPr>
              <a:t>Healthcare</a:t>
            </a:r>
            <a:r>
              <a:rPr lang="en-US" sz="3200" spc="-110" noProof="0" dirty="0">
                <a:solidFill>
                  <a:srgbClr val="004479"/>
                </a:solidFill>
              </a:rPr>
              <a:t> </a:t>
            </a:r>
            <a:r>
              <a:rPr lang="en-US" sz="3200" noProof="0" dirty="0">
                <a:solidFill>
                  <a:srgbClr val="004479"/>
                </a:solidFill>
              </a:rPr>
              <a:t>Bluebook</a:t>
            </a:r>
            <a:endParaRPr lang="en-US" sz="3200" noProof="0" dirty="0"/>
          </a:p>
        </p:txBody>
      </p:sp>
      <p:sp>
        <p:nvSpPr>
          <p:cNvPr id="4" name="object 4"/>
          <p:cNvSpPr txBox="1"/>
          <p:nvPr/>
        </p:nvSpPr>
        <p:spPr>
          <a:xfrm>
            <a:off x="2118486" y="1235455"/>
            <a:ext cx="9295765" cy="546735"/>
          </a:xfrm>
          <a:prstGeom prst="rect">
            <a:avLst/>
          </a:prstGeom>
        </p:spPr>
        <p:txBody>
          <a:bodyPr vert="horz" wrap="square" lIns="0" tIns="12700" rIns="0" bIns="0" rtlCol="0">
            <a:spAutoFit/>
          </a:bodyPr>
          <a:lstStyle/>
          <a:p>
            <a:pPr marL="297180" indent="-285115">
              <a:lnSpc>
                <a:spcPts val="2050"/>
              </a:lnSpc>
              <a:spcBef>
                <a:spcPts val="100"/>
              </a:spcBef>
              <a:buFont typeface="Arial"/>
              <a:buChar char="•"/>
              <a:tabLst>
                <a:tab pos="297180" algn="l"/>
                <a:tab pos="297815" algn="l"/>
              </a:tabLst>
            </a:pPr>
            <a:r>
              <a:rPr lang="en-US" sz="1800" spc="-5" noProof="0" dirty="0">
                <a:solidFill>
                  <a:srgbClr val="004479"/>
                </a:solidFill>
                <a:latin typeface="Palatino Linotype"/>
                <a:cs typeface="Palatino Linotype"/>
              </a:rPr>
              <a:t>Offers </a:t>
            </a:r>
            <a:r>
              <a:rPr lang="en-US" sz="1800" noProof="0" dirty="0">
                <a:solidFill>
                  <a:srgbClr val="004479"/>
                </a:solidFill>
                <a:latin typeface="Palatino Linotype"/>
                <a:cs typeface="Palatino Linotype"/>
              </a:rPr>
              <a:t>an online </a:t>
            </a:r>
            <a:r>
              <a:rPr lang="en-US" sz="1800" spc="-5" noProof="0" dirty="0">
                <a:solidFill>
                  <a:srgbClr val="004479"/>
                </a:solidFill>
                <a:latin typeface="Palatino Linotype"/>
                <a:cs typeface="Palatino Linotype"/>
              </a:rPr>
              <a:t>transparency website </a:t>
            </a:r>
            <a:r>
              <a:rPr lang="en-US" sz="1800" noProof="0" dirty="0">
                <a:solidFill>
                  <a:srgbClr val="004479"/>
                </a:solidFill>
                <a:latin typeface="Palatino Linotype"/>
                <a:cs typeface="Palatino Linotype"/>
              </a:rPr>
              <a:t>for </a:t>
            </a:r>
            <a:r>
              <a:rPr lang="en-US" sz="1800" spc="-15" noProof="0" dirty="0">
                <a:solidFill>
                  <a:srgbClr val="004479"/>
                </a:solidFill>
                <a:latin typeface="Palatino Linotype"/>
                <a:cs typeface="Palatino Linotype"/>
              </a:rPr>
              <a:t>you </a:t>
            </a:r>
            <a:r>
              <a:rPr lang="en-US" sz="1800" spc="-5" noProof="0" dirty="0">
                <a:solidFill>
                  <a:srgbClr val="004479"/>
                </a:solidFill>
                <a:latin typeface="Palatino Linotype"/>
                <a:cs typeface="Palatino Linotype"/>
              </a:rPr>
              <a:t>to </a:t>
            </a:r>
            <a:r>
              <a:rPr lang="en-US" sz="1800" noProof="0" dirty="0">
                <a:solidFill>
                  <a:srgbClr val="004479"/>
                </a:solidFill>
                <a:latin typeface="Palatino Linotype"/>
                <a:cs typeface="Palatino Linotype"/>
              </a:rPr>
              <a:t>“shop” for </a:t>
            </a:r>
            <a:r>
              <a:rPr lang="en-US" sz="1800" spc="-5" noProof="0" dirty="0">
                <a:solidFill>
                  <a:srgbClr val="004479"/>
                </a:solidFill>
                <a:latin typeface="Palatino Linotype"/>
                <a:cs typeface="Palatino Linotype"/>
              </a:rPr>
              <a:t>healthcare </a:t>
            </a:r>
            <a:r>
              <a:rPr lang="en-US" sz="1800" noProof="0" dirty="0">
                <a:solidFill>
                  <a:srgbClr val="004479"/>
                </a:solidFill>
                <a:latin typeface="Palatino Linotype"/>
                <a:cs typeface="Palatino Linotype"/>
              </a:rPr>
              <a:t>services,</a:t>
            </a:r>
            <a:r>
              <a:rPr lang="en-US" sz="1800" spc="30" noProof="0" dirty="0">
                <a:solidFill>
                  <a:srgbClr val="004479"/>
                </a:solidFill>
                <a:latin typeface="Palatino Linotype"/>
                <a:cs typeface="Palatino Linotype"/>
              </a:rPr>
              <a:t> </a:t>
            </a:r>
            <a:r>
              <a:rPr lang="en-US" sz="1800" noProof="0" dirty="0">
                <a:solidFill>
                  <a:srgbClr val="004479"/>
                </a:solidFill>
                <a:latin typeface="Palatino Linotype"/>
                <a:cs typeface="Palatino Linotype"/>
              </a:rPr>
              <a:t>facilities,</a:t>
            </a:r>
            <a:endParaRPr lang="en-US" sz="1800" noProof="0" dirty="0">
              <a:latin typeface="Palatino Linotype"/>
              <a:cs typeface="Palatino Linotype"/>
            </a:endParaRPr>
          </a:p>
          <a:p>
            <a:pPr marL="241300">
              <a:lnSpc>
                <a:spcPts val="2050"/>
              </a:lnSpc>
            </a:pPr>
            <a:r>
              <a:rPr lang="en-US" sz="1800" noProof="0" dirty="0">
                <a:solidFill>
                  <a:srgbClr val="004479"/>
                </a:solidFill>
                <a:latin typeface="Palatino Linotype"/>
                <a:cs typeface="Palatino Linotype"/>
              </a:rPr>
              <a:t>and </a:t>
            </a:r>
            <a:r>
              <a:rPr lang="en-US" sz="1800" spc="-5" noProof="0" dirty="0">
                <a:solidFill>
                  <a:srgbClr val="004479"/>
                </a:solidFill>
                <a:latin typeface="Palatino Linotype"/>
                <a:cs typeface="Palatino Linotype"/>
              </a:rPr>
              <a:t>providers</a:t>
            </a:r>
            <a:endParaRPr lang="en-US" sz="1800" noProof="0" dirty="0">
              <a:latin typeface="Palatino Linotype"/>
              <a:cs typeface="Palatino Linotype"/>
            </a:endParaRPr>
          </a:p>
        </p:txBody>
      </p:sp>
      <p:sp>
        <p:nvSpPr>
          <p:cNvPr id="5" name="object 5"/>
          <p:cNvSpPr txBox="1"/>
          <p:nvPr/>
        </p:nvSpPr>
        <p:spPr>
          <a:xfrm>
            <a:off x="2118486" y="2230882"/>
            <a:ext cx="8990330" cy="29972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0665" algn="l"/>
                <a:tab pos="241300" algn="l"/>
              </a:tabLst>
            </a:pPr>
            <a:r>
              <a:rPr lang="en-US" sz="1800" spc="-50" noProof="0" dirty="0">
                <a:solidFill>
                  <a:srgbClr val="004479"/>
                </a:solidFill>
                <a:latin typeface="Palatino Linotype"/>
                <a:cs typeface="Palatino Linotype"/>
              </a:rPr>
              <a:t>You </a:t>
            </a:r>
            <a:r>
              <a:rPr lang="en-US" sz="1800" noProof="0" dirty="0">
                <a:solidFill>
                  <a:srgbClr val="004479"/>
                </a:solidFill>
                <a:latin typeface="Palatino Linotype"/>
                <a:cs typeface="Palatino Linotype"/>
              </a:rPr>
              <a:t>can earn </a:t>
            </a:r>
            <a:r>
              <a:rPr lang="en-US" sz="1800" spc="-10" noProof="0" dirty="0">
                <a:solidFill>
                  <a:srgbClr val="004479"/>
                </a:solidFill>
                <a:latin typeface="Palatino Linotype"/>
                <a:cs typeface="Palatino Linotype"/>
              </a:rPr>
              <a:t>rewards </a:t>
            </a:r>
            <a:r>
              <a:rPr lang="en-US" sz="1800" noProof="0" dirty="0">
                <a:solidFill>
                  <a:srgbClr val="004479"/>
                </a:solidFill>
                <a:latin typeface="Palatino Linotype"/>
                <a:cs typeface="Palatino Linotype"/>
              </a:rPr>
              <a:t>for </a:t>
            </a:r>
            <a:r>
              <a:rPr lang="en-US" sz="1800" spc="-5" noProof="0" dirty="0">
                <a:solidFill>
                  <a:srgbClr val="004479"/>
                </a:solidFill>
                <a:latin typeface="Palatino Linotype"/>
                <a:cs typeface="Palatino Linotype"/>
              </a:rPr>
              <a:t>some </a:t>
            </a:r>
            <a:r>
              <a:rPr lang="en-US" sz="1800" noProof="0" dirty="0">
                <a:solidFill>
                  <a:srgbClr val="004479"/>
                </a:solidFill>
                <a:latin typeface="Palatino Linotype"/>
                <a:cs typeface="Palatino Linotype"/>
              </a:rPr>
              <a:t>of </a:t>
            </a:r>
            <a:r>
              <a:rPr lang="en-US" sz="1800" spc="-5" noProof="0" dirty="0">
                <a:solidFill>
                  <a:srgbClr val="004479"/>
                </a:solidFill>
                <a:latin typeface="Palatino Linotype"/>
                <a:cs typeface="Palatino Linotype"/>
              </a:rPr>
              <a:t>the </a:t>
            </a:r>
            <a:r>
              <a:rPr lang="en-US" sz="1800" noProof="0" dirty="0">
                <a:solidFill>
                  <a:srgbClr val="004479"/>
                </a:solidFill>
                <a:latin typeface="Palatino Linotype"/>
                <a:cs typeface="Palatino Linotype"/>
              </a:rPr>
              <a:t>services </a:t>
            </a:r>
            <a:r>
              <a:rPr lang="en-US" sz="1800" spc="-5" noProof="0" dirty="0">
                <a:solidFill>
                  <a:srgbClr val="004479"/>
                </a:solidFill>
                <a:latin typeface="Palatino Linotype"/>
                <a:cs typeface="Palatino Linotype"/>
              </a:rPr>
              <a:t>that </a:t>
            </a:r>
            <a:r>
              <a:rPr lang="en-US" sz="1800" spc="-15" noProof="0" dirty="0">
                <a:solidFill>
                  <a:srgbClr val="004479"/>
                </a:solidFill>
                <a:latin typeface="Palatino Linotype"/>
                <a:cs typeface="Palatino Linotype"/>
              </a:rPr>
              <a:t>you </a:t>
            </a:r>
            <a:r>
              <a:rPr lang="en-US" sz="1800" noProof="0" dirty="0">
                <a:solidFill>
                  <a:srgbClr val="004479"/>
                </a:solidFill>
                <a:latin typeface="Palatino Linotype"/>
                <a:cs typeface="Palatino Linotype"/>
              </a:rPr>
              <a:t>or </a:t>
            </a:r>
            <a:r>
              <a:rPr lang="en-US" sz="1800" spc="-10" noProof="0" dirty="0">
                <a:solidFill>
                  <a:srgbClr val="004479"/>
                </a:solidFill>
                <a:latin typeface="Palatino Linotype"/>
                <a:cs typeface="Palatino Linotype"/>
              </a:rPr>
              <a:t>your </a:t>
            </a:r>
            <a:r>
              <a:rPr lang="en-US" sz="1800" spc="-5" noProof="0" dirty="0">
                <a:solidFill>
                  <a:srgbClr val="004479"/>
                </a:solidFill>
                <a:latin typeface="Palatino Linotype"/>
                <a:cs typeface="Palatino Linotype"/>
              </a:rPr>
              <a:t>dependents </a:t>
            </a:r>
            <a:r>
              <a:rPr lang="en-US" sz="1800" noProof="0" dirty="0">
                <a:solidFill>
                  <a:srgbClr val="004479"/>
                </a:solidFill>
                <a:latin typeface="Palatino Linotype"/>
                <a:cs typeface="Palatino Linotype"/>
              </a:rPr>
              <a:t>“shop”</a:t>
            </a:r>
            <a:r>
              <a:rPr lang="en-US" sz="1800" spc="110" noProof="0" dirty="0">
                <a:solidFill>
                  <a:srgbClr val="004479"/>
                </a:solidFill>
                <a:latin typeface="Palatino Linotype"/>
                <a:cs typeface="Palatino Linotype"/>
              </a:rPr>
              <a:t> </a:t>
            </a:r>
            <a:r>
              <a:rPr lang="en-US" sz="1800" spc="-30" noProof="0" dirty="0">
                <a:solidFill>
                  <a:srgbClr val="004479"/>
                </a:solidFill>
                <a:latin typeface="Palatino Linotype"/>
                <a:cs typeface="Palatino Linotype"/>
              </a:rPr>
              <a:t>for.</a:t>
            </a:r>
            <a:endParaRPr lang="en-US" sz="1800" noProof="0" dirty="0">
              <a:latin typeface="Palatino Linotype"/>
              <a:cs typeface="Palatino Linotype"/>
            </a:endParaRPr>
          </a:p>
        </p:txBody>
      </p:sp>
      <p:sp>
        <p:nvSpPr>
          <p:cNvPr id="6" name="object 6"/>
          <p:cNvSpPr txBox="1"/>
          <p:nvPr/>
        </p:nvSpPr>
        <p:spPr>
          <a:xfrm>
            <a:off x="2118486" y="2918537"/>
            <a:ext cx="6908165" cy="1642110"/>
          </a:xfrm>
          <a:prstGeom prst="rect">
            <a:avLst/>
          </a:prstGeom>
        </p:spPr>
        <p:txBody>
          <a:bodyPr vert="horz" wrap="square" lIns="0" tIns="71755" rIns="0" bIns="0" rtlCol="0">
            <a:spAutoFit/>
          </a:bodyPr>
          <a:lstStyle/>
          <a:p>
            <a:pPr marL="241300" indent="-228600">
              <a:lnSpc>
                <a:spcPct val="100000"/>
              </a:lnSpc>
              <a:spcBef>
                <a:spcPts val="565"/>
              </a:spcBef>
              <a:buFont typeface="Arial"/>
              <a:buChar char="•"/>
              <a:tabLst>
                <a:tab pos="240665" algn="l"/>
                <a:tab pos="241300" algn="l"/>
              </a:tabLst>
            </a:pPr>
            <a:r>
              <a:rPr lang="en-US" sz="1800" noProof="0" dirty="0">
                <a:solidFill>
                  <a:srgbClr val="004479"/>
                </a:solidFill>
                <a:latin typeface="Palatino Linotype"/>
                <a:cs typeface="Palatino Linotype"/>
              </a:rPr>
              <a:t>The </a:t>
            </a:r>
            <a:r>
              <a:rPr lang="en-US" sz="1800" spc="-10" noProof="0" dirty="0">
                <a:solidFill>
                  <a:srgbClr val="004479"/>
                </a:solidFill>
                <a:latin typeface="Palatino Linotype"/>
                <a:cs typeface="Palatino Linotype"/>
              </a:rPr>
              <a:t>rewards </a:t>
            </a:r>
            <a:r>
              <a:rPr lang="en-US" sz="1800" spc="-15" noProof="0" dirty="0">
                <a:solidFill>
                  <a:srgbClr val="004479"/>
                </a:solidFill>
                <a:latin typeface="Palatino Linotype"/>
                <a:cs typeface="Palatino Linotype"/>
              </a:rPr>
              <a:t>you </a:t>
            </a:r>
            <a:r>
              <a:rPr lang="en-US" sz="1800" spc="-5" noProof="0" dirty="0">
                <a:solidFill>
                  <a:srgbClr val="004479"/>
                </a:solidFill>
                <a:latin typeface="Palatino Linotype"/>
                <a:cs typeface="Palatino Linotype"/>
              </a:rPr>
              <a:t>generate </a:t>
            </a:r>
            <a:r>
              <a:rPr lang="en-US" sz="1800" noProof="0" dirty="0">
                <a:solidFill>
                  <a:srgbClr val="004479"/>
                </a:solidFill>
                <a:latin typeface="Palatino Linotype"/>
                <a:cs typeface="Palatino Linotype"/>
              </a:rPr>
              <a:t>can </a:t>
            </a:r>
            <a:r>
              <a:rPr lang="en-US" sz="1800" spc="-5" noProof="0" dirty="0">
                <a:solidFill>
                  <a:srgbClr val="004479"/>
                </a:solidFill>
                <a:latin typeface="Palatino Linotype"/>
                <a:cs typeface="Palatino Linotype"/>
              </a:rPr>
              <a:t>be deposited in</a:t>
            </a:r>
            <a:r>
              <a:rPr lang="en-US" sz="1800" spc="50" noProof="0" dirty="0">
                <a:solidFill>
                  <a:srgbClr val="004479"/>
                </a:solidFill>
                <a:latin typeface="Palatino Linotype"/>
                <a:cs typeface="Palatino Linotype"/>
              </a:rPr>
              <a:t> </a:t>
            </a:r>
            <a:r>
              <a:rPr lang="en-US" sz="1800" spc="-15" noProof="0" dirty="0">
                <a:solidFill>
                  <a:srgbClr val="004479"/>
                </a:solidFill>
                <a:latin typeface="Palatino Linotype"/>
                <a:cs typeface="Palatino Linotype"/>
              </a:rPr>
              <a:t>your:</a:t>
            </a:r>
            <a:endParaRPr lang="en-US" sz="1800" noProof="0" dirty="0">
              <a:latin typeface="Palatino Linotype"/>
              <a:cs typeface="Palatino Linotype"/>
            </a:endParaRPr>
          </a:p>
          <a:p>
            <a:pPr marL="698500" lvl="1" indent="-228600">
              <a:lnSpc>
                <a:spcPct val="100000"/>
              </a:lnSpc>
              <a:spcBef>
                <a:spcPts val="365"/>
              </a:spcBef>
              <a:buFont typeface="Arial"/>
              <a:buChar char="•"/>
              <a:tabLst>
                <a:tab pos="697865" algn="l"/>
                <a:tab pos="698500" algn="l"/>
              </a:tabLst>
            </a:pPr>
            <a:r>
              <a:rPr lang="en-US" sz="1400" noProof="0" dirty="0">
                <a:solidFill>
                  <a:srgbClr val="004479"/>
                </a:solidFill>
                <a:latin typeface="Palatino Linotype"/>
                <a:cs typeface="Palatino Linotype"/>
              </a:rPr>
              <a:t>Health reimbursement account</a:t>
            </a:r>
            <a:r>
              <a:rPr lang="en-US" sz="1400" spc="-20" noProof="0" dirty="0">
                <a:solidFill>
                  <a:srgbClr val="004479"/>
                </a:solidFill>
                <a:latin typeface="Palatino Linotype"/>
                <a:cs typeface="Palatino Linotype"/>
              </a:rPr>
              <a:t> </a:t>
            </a:r>
            <a:r>
              <a:rPr lang="en-US" sz="1400" noProof="0" dirty="0">
                <a:solidFill>
                  <a:srgbClr val="004479"/>
                </a:solidFill>
                <a:latin typeface="Palatino Linotype"/>
                <a:cs typeface="Palatino Linotype"/>
              </a:rPr>
              <a:t>(HRA)</a:t>
            </a:r>
            <a:endParaRPr lang="en-US" sz="1400" noProof="0" dirty="0">
              <a:latin typeface="Palatino Linotype"/>
              <a:cs typeface="Palatino Linotype"/>
            </a:endParaRPr>
          </a:p>
          <a:p>
            <a:pPr marL="698500" lvl="1" indent="-228600">
              <a:lnSpc>
                <a:spcPct val="100000"/>
              </a:lnSpc>
              <a:spcBef>
                <a:spcPts val="335"/>
              </a:spcBef>
              <a:buFont typeface="Arial"/>
              <a:buChar char="•"/>
              <a:tabLst>
                <a:tab pos="697865" algn="l"/>
                <a:tab pos="698500" algn="l"/>
              </a:tabLst>
            </a:pPr>
            <a:r>
              <a:rPr lang="en-US" sz="1400" spc="-5" noProof="0" dirty="0">
                <a:solidFill>
                  <a:srgbClr val="004479"/>
                </a:solidFill>
                <a:latin typeface="Palatino Linotype"/>
                <a:cs typeface="Palatino Linotype"/>
              </a:rPr>
              <a:t>Post-deductible HRA </a:t>
            </a:r>
            <a:r>
              <a:rPr lang="en-US" sz="1400" noProof="0" dirty="0">
                <a:solidFill>
                  <a:srgbClr val="004479"/>
                </a:solidFill>
                <a:latin typeface="Palatino Linotype"/>
                <a:cs typeface="Palatino Linotype"/>
              </a:rPr>
              <a:t>(for enrollees in a </a:t>
            </a:r>
            <a:r>
              <a:rPr lang="en-US" sz="1400" spc="-5" noProof="0" dirty="0">
                <a:solidFill>
                  <a:srgbClr val="004479"/>
                </a:solidFill>
                <a:latin typeface="Palatino Linotype"/>
                <a:cs typeface="Palatino Linotype"/>
              </a:rPr>
              <a:t>high deductible </a:t>
            </a:r>
            <a:r>
              <a:rPr lang="en-US" sz="1400" noProof="0" dirty="0">
                <a:solidFill>
                  <a:srgbClr val="004479"/>
                </a:solidFill>
                <a:latin typeface="Palatino Linotype"/>
                <a:cs typeface="Palatino Linotype"/>
              </a:rPr>
              <a:t>health</a:t>
            </a:r>
            <a:r>
              <a:rPr lang="en-US" sz="1400" spc="-105" noProof="0" dirty="0">
                <a:solidFill>
                  <a:srgbClr val="004479"/>
                </a:solidFill>
                <a:latin typeface="Palatino Linotype"/>
                <a:cs typeface="Palatino Linotype"/>
              </a:rPr>
              <a:t> </a:t>
            </a:r>
            <a:r>
              <a:rPr lang="en-US" sz="1400" spc="-5" noProof="0" dirty="0">
                <a:solidFill>
                  <a:srgbClr val="004479"/>
                </a:solidFill>
                <a:latin typeface="Palatino Linotype"/>
                <a:cs typeface="Palatino Linotype"/>
              </a:rPr>
              <a:t>plan)</a:t>
            </a:r>
            <a:endParaRPr lang="en-US" sz="1400" noProof="0" dirty="0">
              <a:latin typeface="Palatino Linotype"/>
              <a:cs typeface="Palatino Linotype"/>
            </a:endParaRPr>
          </a:p>
          <a:p>
            <a:pPr marL="742315" lvl="1" indent="-273050">
              <a:lnSpc>
                <a:spcPct val="100000"/>
              </a:lnSpc>
              <a:spcBef>
                <a:spcPts val="325"/>
              </a:spcBef>
              <a:buFont typeface="Arial"/>
              <a:buChar char="•"/>
              <a:tabLst>
                <a:tab pos="742315" algn="l"/>
                <a:tab pos="742950" algn="l"/>
              </a:tabLst>
            </a:pPr>
            <a:r>
              <a:rPr lang="en-US" sz="1400" noProof="0" dirty="0">
                <a:solidFill>
                  <a:srgbClr val="004479"/>
                </a:solidFill>
                <a:latin typeface="Palatino Linotype"/>
                <a:cs typeface="Palatino Linotype"/>
              </a:rPr>
              <a:t>Health savings account (for eligible enrollees in a </a:t>
            </a:r>
            <a:r>
              <a:rPr lang="en-US" sz="1400" spc="-5" noProof="0" dirty="0">
                <a:solidFill>
                  <a:srgbClr val="004479"/>
                </a:solidFill>
                <a:latin typeface="Palatino Linotype"/>
                <a:cs typeface="Palatino Linotype"/>
              </a:rPr>
              <a:t>high </a:t>
            </a:r>
            <a:r>
              <a:rPr lang="en-US" sz="1400" noProof="0" dirty="0">
                <a:solidFill>
                  <a:srgbClr val="004479"/>
                </a:solidFill>
                <a:latin typeface="Palatino Linotype"/>
                <a:cs typeface="Palatino Linotype"/>
              </a:rPr>
              <a:t>deductible health</a:t>
            </a:r>
            <a:r>
              <a:rPr lang="en-US" sz="1400" spc="5" noProof="0" dirty="0">
                <a:solidFill>
                  <a:srgbClr val="004479"/>
                </a:solidFill>
                <a:latin typeface="Palatino Linotype"/>
                <a:cs typeface="Palatino Linotype"/>
              </a:rPr>
              <a:t> </a:t>
            </a:r>
            <a:r>
              <a:rPr lang="en-US" sz="1400" spc="-5" noProof="0" dirty="0">
                <a:solidFill>
                  <a:srgbClr val="004479"/>
                </a:solidFill>
                <a:latin typeface="Palatino Linotype"/>
                <a:cs typeface="Palatino Linotype"/>
              </a:rPr>
              <a:t>plan)</a:t>
            </a:r>
            <a:endParaRPr lang="en-US" sz="1400" noProof="0" dirty="0">
              <a:latin typeface="Palatino Linotype"/>
              <a:cs typeface="Palatino Linotype"/>
            </a:endParaRPr>
          </a:p>
          <a:p>
            <a:pPr marL="742315" lvl="1" indent="-273050">
              <a:lnSpc>
                <a:spcPct val="100000"/>
              </a:lnSpc>
              <a:spcBef>
                <a:spcPts val="335"/>
              </a:spcBef>
              <a:buFont typeface="Arial"/>
              <a:buChar char="•"/>
              <a:tabLst>
                <a:tab pos="742315" algn="l"/>
                <a:tab pos="742950" algn="l"/>
              </a:tabLst>
            </a:pPr>
            <a:r>
              <a:rPr lang="en-US" sz="1400" spc="-5" noProof="0" dirty="0">
                <a:solidFill>
                  <a:srgbClr val="004479"/>
                </a:solidFill>
                <a:latin typeface="Palatino Linotype"/>
                <a:cs typeface="Palatino Linotype"/>
              </a:rPr>
              <a:t>Flexible spending </a:t>
            </a:r>
            <a:r>
              <a:rPr lang="en-US" sz="1400" noProof="0" dirty="0">
                <a:solidFill>
                  <a:srgbClr val="004479"/>
                </a:solidFill>
                <a:latin typeface="Palatino Linotype"/>
                <a:cs typeface="Palatino Linotype"/>
              </a:rPr>
              <a:t>account (FSA) (for enrollees in a standard health</a:t>
            </a:r>
            <a:r>
              <a:rPr lang="en-US" sz="1400" spc="-70" noProof="0" dirty="0">
                <a:solidFill>
                  <a:srgbClr val="004479"/>
                </a:solidFill>
                <a:latin typeface="Palatino Linotype"/>
                <a:cs typeface="Palatino Linotype"/>
              </a:rPr>
              <a:t> </a:t>
            </a:r>
            <a:r>
              <a:rPr lang="en-US" sz="1400" spc="-5" noProof="0" dirty="0">
                <a:solidFill>
                  <a:srgbClr val="004479"/>
                </a:solidFill>
                <a:latin typeface="Palatino Linotype"/>
                <a:cs typeface="Palatino Linotype"/>
              </a:rPr>
              <a:t>plan)</a:t>
            </a:r>
            <a:endParaRPr lang="en-US" sz="1400" noProof="0" dirty="0">
              <a:latin typeface="Palatino Linotype"/>
              <a:cs typeface="Palatino Linotype"/>
            </a:endParaRPr>
          </a:p>
          <a:p>
            <a:pPr marL="698500" lvl="1" indent="-228600">
              <a:lnSpc>
                <a:spcPct val="100000"/>
              </a:lnSpc>
              <a:spcBef>
                <a:spcPts val="340"/>
              </a:spcBef>
              <a:buFont typeface="Arial"/>
              <a:buChar char="•"/>
              <a:tabLst>
                <a:tab pos="697865" algn="l"/>
                <a:tab pos="698500" algn="l"/>
              </a:tabLst>
            </a:pPr>
            <a:r>
              <a:rPr lang="en-US" sz="1400" noProof="0" dirty="0">
                <a:solidFill>
                  <a:srgbClr val="004479"/>
                </a:solidFill>
                <a:latin typeface="Palatino Linotype"/>
                <a:cs typeface="Palatino Linotype"/>
              </a:rPr>
              <a:t>Limited purpose </a:t>
            </a:r>
            <a:r>
              <a:rPr lang="en-US" sz="1400" spc="-5" noProof="0" dirty="0">
                <a:solidFill>
                  <a:srgbClr val="004479"/>
                </a:solidFill>
                <a:latin typeface="Palatino Linotype"/>
                <a:cs typeface="Palatino Linotype"/>
              </a:rPr>
              <a:t>FSA </a:t>
            </a:r>
            <a:r>
              <a:rPr lang="en-US" sz="1400" noProof="0" dirty="0">
                <a:solidFill>
                  <a:srgbClr val="004479"/>
                </a:solidFill>
                <a:latin typeface="Palatino Linotype"/>
                <a:cs typeface="Palatino Linotype"/>
              </a:rPr>
              <a:t>(for enrollees in a </a:t>
            </a:r>
            <a:r>
              <a:rPr lang="en-US" sz="1400" spc="-5" noProof="0" dirty="0">
                <a:solidFill>
                  <a:srgbClr val="004479"/>
                </a:solidFill>
                <a:latin typeface="Palatino Linotype"/>
                <a:cs typeface="Palatino Linotype"/>
              </a:rPr>
              <a:t>high </a:t>
            </a:r>
            <a:r>
              <a:rPr lang="en-US" sz="1400" noProof="0" dirty="0">
                <a:solidFill>
                  <a:srgbClr val="004479"/>
                </a:solidFill>
                <a:latin typeface="Palatino Linotype"/>
                <a:cs typeface="Palatino Linotype"/>
              </a:rPr>
              <a:t>deductible health</a:t>
            </a:r>
            <a:r>
              <a:rPr lang="en-US" sz="1400" spc="-110" noProof="0" dirty="0">
                <a:solidFill>
                  <a:srgbClr val="004479"/>
                </a:solidFill>
                <a:latin typeface="Palatino Linotype"/>
                <a:cs typeface="Palatino Linotype"/>
              </a:rPr>
              <a:t> </a:t>
            </a:r>
            <a:r>
              <a:rPr lang="en-US" sz="1400" noProof="0" dirty="0">
                <a:solidFill>
                  <a:srgbClr val="004479"/>
                </a:solidFill>
                <a:latin typeface="Palatino Linotype"/>
                <a:cs typeface="Palatino Linotype"/>
              </a:rPr>
              <a:t>plan)</a:t>
            </a:r>
            <a:endParaRPr lang="en-US" sz="1400" noProof="0" dirty="0">
              <a:latin typeface="Palatino Linotype"/>
              <a:cs typeface="Palatino Linotype"/>
            </a:endParaRPr>
          </a:p>
        </p:txBody>
      </p:sp>
      <p:sp>
        <p:nvSpPr>
          <p:cNvPr id="7" name="object 7" descr="Healthcare Bluebook logo. Features a cross with a dollar sign in the center, followed by the words &quot;Healthcare Bluebook.&quot; "/>
          <p:cNvSpPr/>
          <p:nvPr/>
        </p:nvSpPr>
        <p:spPr>
          <a:xfrm>
            <a:off x="7901940" y="5135879"/>
            <a:ext cx="3375660" cy="1245108"/>
          </a:xfrm>
          <a:prstGeom prst="rect">
            <a:avLst/>
          </a:prstGeom>
          <a:blipFill>
            <a:blip r:embed="rId3" cstate="print"/>
            <a:stretch>
              <a:fillRect/>
            </a:stretch>
          </a:blipFill>
        </p:spPr>
        <p:txBody>
          <a:bodyPr wrap="square" lIns="0" tIns="0" rIns="0" bIns="0" rtlCol="0"/>
          <a:lstStyle/>
          <a:p>
            <a:endParaRPr lang="en-US" noProof="0" dirty="0"/>
          </a:p>
        </p:txBody>
      </p:sp>
      <p:sp>
        <p:nvSpPr>
          <p:cNvPr id="8" name="object 8"/>
          <p:cNvSpPr txBox="1"/>
          <p:nvPr/>
        </p:nvSpPr>
        <p:spPr>
          <a:xfrm>
            <a:off x="9170923" y="5759602"/>
            <a:ext cx="1427480" cy="299720"/>
          </a:xfrm>
          <a:prstGeom prst="rect">
            <a:avLst/>
          </a:prstGeom>
        </p:spPr>
        <p:txBody>
          <a:bodyPr vert="horz" wrap="square" lIns="0" tIns="12700" rIns="0" bIns="0" rtlCol="0">
            <a:spAutoFit/>
          </a:bodyPr>
          <a:lstStyle/>
          <a:p>
            <a:pPr marL="12700">
              <a:lnSpc>
                <a:spcPct val="100000"/>
              </a:lnSpc>
              <a:spcBef>
                <a:spcPts val="100"/>
              </a:spcBef>
            </a:pPr>
            <a:r>
              <a:rPr lang="en-US" sz="1800" spc="-10" noProof="0" dirty="0">
                <a:latin typeface="Arial"/>
                <a:cs typeface="Arial"/>
              </a:rPr>
              <a:t>800</a:t>
            </a:r>
            <a:r>
              <a:rPr lang="en-US" sz="1800" noProof="0" dirty="0">
                <a:latin typeface="Arial"/>
                <a:cs typeface="Arial"/>
              </a:rPr>
              <a:t>-</a:t>
            </a:r>
            <a:r>
              <a:rPr lang="en-US" sz="1800" spc="-10" noProof="0" dirty="0">
                <a:latin typeface="Arial"/>
                <a:cs typeface="Arial"/>
              </a:rPr>
              <a:t>513</a:t>
            </a:r>
            <a:r>
              <a:rPr lang="en-US" sz="1800" noProof="0" dirty="0">
                <a:latin typeface="Arial"/>
                <a:cs typeface="Arial"/>
              </a:rPr>
              <a:t>-</a:t>
            </a:r>
            <a:r>
              <a:rPr lang="en-US" sz="1800" spc="-5" noProof="0" dirty="0">
                <a:latin typeface="Arial"/>
                <a:cs typeface="Arial"/>
              </a:rPr>
              <a:t>6</a:t>
            </a:r>
            <a:r>
              <a:rPr lang="en-US" sz="1800" spc="-150" noProof="0" dirty="0">
                <a:latin typeface="Arial"/>
                <a:cs typeface="Arial"/>
              </a:rPr>
              <a:t>1</a:t>
            </a:r>
            <a:r>
              <a:rPr lang="en-US" sz="1800" spc="-5" noProof="0" dirty="0">
                <a:latin typeface="Arial"/>
                <a:cs typeface="Arial"/>
              </a:rPr>
              <a:t>18</a:t>
            </a:r>
            <a:endParaRPr lang="en-US" sz="1800" noProof="0"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010"/>
            <a:ext cx="11776773" cy="6851987"/>
          </a:xfrm>
          <a:prstGeom prst="rect">
            <a:avLst/>
          </a:prstGeom>
          <a:blipFill>
            <a:blip r:embed="rId2" cstate="print"/>
            <a:stretch>
              <a:fillRect/>
            </a:stretch>
          </a:blipFill>
        </p:spPr>
        <p:txBody>
          <a:bodyPr wrap="square" lIns="0" tIns="0" rIns="0" bIns="0" rtlCol="0"/>
          <a:lstStyle/>
          <a:p>
            <a:endParaRPr lang="en-US" noProof="0" dirty="0"/>
          </a:p>
        </p:txBody>
      </p:sp>
      <p:sp>
        <p:nvSpPr>
          <p:cNvPr id="8" name="object 8"/>
          <p:cNvSpPr txBox="1"/>
          <p:nvPr/>
        </p:nvSpPr>
        <p:spPr>
          <a:xfrm>
            <a:off x="44297" y="952627"/>
            <a:ext cx="1539875" cy="1218565"/>
          </a:xfrm>
          <a:prstGeom prst="rect">
            <a:avLst/>
          </a:prstGeom>
        </p:spPr>
        <p:txBody>
          <a:bodyPr vert="horz" wrap="square" lIns="0" tIns="8890" rIns="0" bIns="0" rtlCol="0">
            <a:spAutoFit/>
          </a:bodyPr>
          <a:lstStyle/>
          <a:p>
            <a:pPr marL="106680" marR="100330" algn="ctr">
              <a:lnSpc>
                <a:spcPct val="100699"/>
              </a:lnSpc>
              <a:spcBef>
                <a:spcPts val="70"/>
              </a:spcBef>
            </a:pPr>
            <a:r>
              <a:rPr lang="en-US" sz="2800" u="heavy" spc="-5" noProof="0" dirty="0">
                <a:solidFill>
                  <a:srgbClr val="FFFFFF"/>
                </a:solidFill>
                <a:uFill>
                  <a:solidFill>
                    <a:srgbClr val="FFFFFF"/>
                  </a:solidFill>
                </a:uFill>
                <a:latin typeface="Palatino Linotype"/>
                <a:cs typeface="Palatino Linotype"/>
              </a:rPr>
              <a:t>Shared </a:t>
            </a:r>
            <a:r>
              <a:rPr lang="en-US" sz="2800" spc="-5" noProof="0" dirty="0">
                <a:solidFill>
                  <a:srgbClr val="FFFFFF"/>
                </a:solidFill>
                <a:latin typeface="Palatino Linotype"/>
                <a:cs typeface="Palatino Linotype"/>
              </a:rPr>
              <a:t> </a:t>
            </a:r>
            <a:r>
              <a:rPr lang="en-US" sz="2800" u="heavy" spc="-5" noProof="0" dirty="0">
                <a:solidFill>
                  <a:srgbClr val="FFFFFF"/>
                </a:solidFill>
                <a:uFill>
                  <a:solidFill>
                    <a:srgbClr val="FFFFFF"/>
                  </a:solidFill>
                </a:uFill>
                <a:latin typeface="Palatino Linotype"/>
                <a:cs typeface="Palatino Linotype"/>
              </a:rPr>
              <a:t>Savin</a:t>
            </a:r>
            <a:r>
              <a:rPr lang="en-US" sz="2800" u="heavy" noProof="0" dirty="0">
                <a:solidFill>
                  <a:srgbClr val="FFFFFF"/>
                </a:solidFill>
                <a:uFill>
                  <a:solidFill>
                    <a:srgbClr val="FFFFFF"/>
                  </a:solidFill>
                </a:uFill>
                <a:latin typeface="Palatino Linotype"/>
                <a:cs typeface="Palatino Linotype"/>
              </a:rPr>
              <a:t>g</a:t>
            </a:r>
            <a:r>
              <a:rPr lang="en-US" sz="2800" u="heavy" spc="-5" noProof="0" dirty="0">
                <a:solidFill>
                  <a:srgbClr val="FFFFFF"/>
                </a:solidFill>
                <a:uFill>
                  <a:solidFill>
                    <a:srgbClr val="FFFFFF"/>
                  </a:solidFill>
                </a:uFill>
                <a:latin typeface="Palatino Linotype"/>
                <a:cs typeface="Palatino Linotype"/>
              </a:rPr>
              <a:t>s</a:t>
            </a:r>
            <a:r>
              <a:rPr lang="en-US" sz="2800" noProof="0" dirty="0">
                <a:solidFill>
                  <a:schemeClr val="bg1"/>
                </a:solidFill>
                <a:latin typeface="Arial"/>
                <a:cs typeface="Arial"/>
              </a:rPr>
              <a:t>:</a:t>
            </a:r>
          </a:p>
          <a:p>
            <a:pPr algn="ctr">
              <a:lnSpc>
                <a:spcPct val="100000"/>
              </a:lnSpc>
              <a:spcBef>
                <a:spcPts val="15"/>
              </a:spcBef>
            </a:pPr>
            <a:r>
              <a:rPr lang="en-US" sz="2200" spc="-5" noProof="0" dirty="0" err="1">
                <a:solidFill>
                  <a:srgbClr val="FFFFFF"/>
                </a:solidFill>
                <a:latin typeface="Palatino Linotype"/>
                <a:cs typeface="Palatino Linotype"/>
              </a:rPr>
              <a:t>S</a:t>
            </a:r>
            <a:r>
              <a:rPr lang="en-US" sz="2200" spc="-15" noProof="0" dirty="0" err="1">
                <a:solidFill>
                  <a:srgbClr val="FFFFFF"/>
                </a:solidFill>
                <a:latin typeface="Palatino Linotype"/>
                <a:cs typeface="Palatino Linotype"/>
              </a:rPr>
              <a:t>u</a:t>
            </a:r>
            <a:r>
              <a:rPr lang="en-US" sz="2200" spc="-5" noProof="0" dirty="0" err="1">
                <a:solidFill>
                  <a:srgbClr val="FFFFFF"/>
                </a:solidFill>
                <a:latin typeface="Palatino Linotype"/>
                <a:cs typeface="Palatino Linotype"/>
              </a:rPr>
              <a:t>rgeryPl</a:t>
            </a:r>
            <a:r>
              <a:rPr lang="en-US" sz="2200" spc="-15" noProof="0" dirty="0" err="1">
                <a:solidFill>
                  <a:srgbClr val="FFFFFF"/>
                </a:solidFill>
                <a:latin typeface="Palatino Linotype"/>
                <a:cs typeface="Palatino Linotype"/>
              </a:rPr>
              <a:t>u</a:t>
            </a:r>
            <a:r>
              <a:rPr lang="en-US" sz="2200" spc="-5" noProof="0" dirty="0" err="1">
                <a:solidFill>
                  <a:srgbClr val="FFFFFF"/>
                </a:solidFill>
                <a:latin typeface="Palatino Linotype"/>
                <a:cs typeface="Palatino Linotype"/>
              </a:rPr>
              <a:t>s</a:t>
            </a:r>
            <a:endParaRPr lang="en-US" sz="2200" noProof="0" dirty="0">
              <a:latin typeface="Palatino Linotype"/>
              <a:cs typeface="Palatino Linotype"/>
            </a:endParaRPr>
          </a:p>
        </p:txBody>
      </p:sp>
      <p:sp>
        <p:nvSpPr>
          <p:cNvPr id="3" name="object 3"/>
          <p:cNvSpPr txBox="1">
            <a:spLocks noGrp="1"/>
          </p:cNvSpPr>
          <p:nvPr>
            <p:ph type="title"/>
          </p:nvPr>
        </p:nvSpPr>
        <p:spPr>
          <a:xfrm>
            <a:off x="2118486" y="250951"/>
            <a:ext cx="2308860" cy="513715"/>
          </a:xfrm>
          <a:prstGeom prst="rect">
            <a:avLst/>
          </a:prstGeom>
        </p:spPr>
        <p:txBody>
          <a:bodyPr vert="horz" wrap="square" lIns="0" tIns="12700" rIns="0" bIns="0" rtlCol="0">
            <a:spAutoFit/>
          </a:bodyPr>
          <a:lstStyle/>
          <a:p>
            <a:pPr marL="12700">
              <a:lnSpc>
                <a:spcPct val="100000"/>
              </a:lnSpc>
              <a:spcBef>
                <a:spcPts val="100"/>
              </a:spcBef>
            </a:pPr>
            <a:r>
              <a:rPr lang="en-US" sz="3200" noProof="0" dirty="0" err="1">
                <a:solidFill>
                  <a:srgbClr val="004479"/>
                </a:solidFill>
              </a:rPr>
              <a:t>SurgeryPlus</a:t>
            </a:r>
            <a:endParaRPr lang="en-US" sz="3200" noProof="0" dirty="0"/>
          </a:p>
        </p:txBody>
      </p:sp>
      <p:sp>
        <p:nvSpPr>
          <p:cNvPr id="4" name="object 4"/>
          <p:cNvSpPr txBox="1"/>
          <p:nvPr/>
        </p:nvSpPr>
        <p:spPr>
          <a:xfrm>
            <a:off x="2118486" y="1235455"/>
            <a:ext cx="8959215" cy="546735"/>
          </a:xfrm>
          <a:prstGeom prst="rect">
            <a:avLst/>
          </a:prstGeom>
        </p:spPr>
        <p:txBody>
          <a:bodyPr vert="horz" wrap="square" lIns="0" tIns="43815" rIns="0" bIns="0" rtlCol="0">
            <a:spAutoFit/>
          </a:bodyPr>
          <a:lstStyle/>
          <a:p>
            <a:pPr marL="241300" marR="5080" indent="-228600">
              <a:lnSpc>
                <a:spcPts val="1939"/>
              </a:lnSpc>
              <a:spcBef>
                <a:spcPts val="345"/>
              </a:spcBef>
              <a:buFont typeface="Arial"/>
              <a:buChar char="•"/>
              <a:tabLst>
                <a:tab pos="240665" algn="l"/>
                <a:tab pos="241300" algn="l"/>
              </a:tabLst>
            </a:pPr>
            <a:r>
              <a:rPr lang="en-US" sz="1800" spc="-5" noProof="0" dirty="0" err="1">
                <a:solidFill>
                  <a:srgbClr val="004479"/>
                </a:solidFill>
                <a:latin typeface="Palatino Linotype"/>
                <a:cs typeface="Palatino Linotype"/>
              </a:rPr>
              <a:t>SurgeryPlus</a:t>
            </a:r>
            <a:r>
              <a:rPr lang="en-US" sz="1800" spc="-5" noProof="0" dirty="0">
                <a:solidFill>
                  <a:srgbClr val="004479"/>
                </a:solidFill>
                <a:latin typeface="Palatino Linotype"/>
                <a:cs typeface="Palatino Linotype"/>
              </a:rPr>
              <a:t> </a:t>
            </a:r>
            <a:r>
              <a:rPr lang="en-US" sz="1800" noProof="0" dirty="0">
                <a:solidFill>
                  <a:srgbClr val="004479"/>
                </a:solidFill>
                <a:latin typeface="Palatino Linotype"/>
                <a:cs typeface="Palatino Linotype"/>
              </a:rPr>
              <a:t>is a </a:t>
            </a:r>
            <a:r>
              <a:rPr lang="en-US" sz="1800" spc="-10" noProof="0" dirty="0">
                <a:solidFill>
                  <a:srgbClr val="004479"/>
                </a:solidFill>
                <a:latin typeface="Palatino Linotype"/>
                <a:cs typeface="Palatino Linotype"/>
              </a:rPr>
              <a:t>voluntary </a:t>
            </a:r>
            <a:r>
              <a:rPr lang="en-US" sz="1800" spc="-5" noProof="0" dirty="0">
                <a:solidFill>
                  <a:srgbClr val="004479"/>
                </a:solidFill>
                <a:latin typeface="Palatino Linotype"/>
                <a:cs typeface="Palatino Linotype"/>
              </a:rPr>
              <a:t>benefit that provides pre-planned, non-emergency surgical  </a:t>
            </a:r>
            <a:r>
              <a:rPr lang="en-US" sz="1800" noProof="0" dirty="0">
                <a:solidFill>
                  <a:srgbClr val="004479"/>
                </a:solidFill>
                <a:latin typeface="Palatino Linotype"/>
                <a:cs typeface="Palatino Linotype"/>
              </a:rPr>
              <a:t>services.</a:t>
            </a:r>
            <a:endParaRPr lang="en-US" sz="1800" noProof="0" dirty="0">
              <a:latin typeface="Palatino Linotype"/>
              <a:cs typeface="Palatino Linotype"/>
            </a:endParaRPr>
          </a:p>
        </p:txBody>
      </p:sp>
      <p:sp>
        <p:nvSpPr>
          <p:cNvPr id="5" name="object 5"/>
          <p:cNvSpPr txBox="1"/>
          <p:nvPr/>
        </p:nvSpPr>
        <p:spPr>
          <a:xfrm>
            <a:off x="2118486" y="2230882"/>
            <a:ext cx="9254490" cy="1851660"/>
          </a:xfrm>
          <a:prstGeom prst="rect">
            <a:avLst/>
          </a:prstGeom>
        </p:spPr>
        <p:txBody>
          <a:bodyPr vert="horz" wrap="square" lIns="0" tIns="43815" rIns="0" bIns="0" rtlCol="0">
            <a:spAutoFit/>
          </a:bodyPr>
          <a:lstStyle/>
          <a:p>
            <a:pPr marL="241300" marR="151130" indent="-228600">
              <a:lnSpc>
                <a:spcPts val="1939"/>
              </a:lnSpc>
              <a:spcBef>
                <a:spcPts val="345"/>
              </a:spcBef>
              <a:buFont typeface="Arial"/>
              <a:buChar char="•"/>
              <a:tabLst>
                <a:tab pos="240665" algn="l"/>
                <a:tab pos="241300" algn="l"/>
              </a:tabLst>
            </a:pPr>
            <a:r>
              <a:rPr lang="en-US" sz="1800" noProof="0" dirty="0">
                <a:solidFill>
                  <a:srgbClr val="004479"/>
                </a:solidFill>
                <a:latin typeface="Palatino Linotype"/>
                <a:cs typeface="Palatino Linotype"/>
              </a:rPr>
              <a:t>By receiving services </a:t>
            </a:r>
            <a:r>
              <a:rPr lang="en-US" sz="1800" spc="-5" noProof="0" dirty="0">
                <a:solidFill>
                  <a:srgbClr val="004479"/>
                </a:solidFill>
                <a:latin typeface="Palatino Linotype"/>
                <a:cs typeface="Palatino Linotype"/>
              </a:rPr>
              <a:t>through </a:t>
            </a:r>
            <a:r>
              <a:rPr lang="en-US" sz="1800" spc="-5" noProof="0" dirty="0" err="1">
                <a:solidFill>
                  <a:srgbClr val="004479"/>
                </a:solidFill>
                <a:latin typeface="Palatino Linotype"/>
                <a:cs typeface="Palatino Linotype"/>
              </a:rPr>
              <a:t>SurgeryPlus</a:t>
            </a:r>
            <a:r>
              <a:rPr lang="en-US" sz="1800" spc="-5" noProof="0" dirty="0">
                <a:solidFill>
                  <a:srgbClr val="004479"/>
                </a:solidFill>
                <a:latin typeface="Palatino Linotype"/>
                <a:cs typeface="Palatino Linotype"/>
              </a:rPr>
              <a:t>, </a:t>
            </a:r>
            <a:r>
              <a:rPr lang="en-US" sz="1800" spc="-15" noProof="0" dirty="0">
                <a:solidFill>
                  <a:srgbClr val="004479"/>
                </a:solidFill>
                <a:latin typeface="Palatino Linotype"/>
                <a:cs typeface="Palatino Linotype"/>
              </a:rPr>
              <a:t>you </a:t>
            </a:r>
            <a:r>
              <a:rPr lang="en-US" sz="1800" noProof="0" dirty="0">
                <a:solidFill>
                  <a:srgbClr val="004479"/>
                </a:solidFill>
                <a:latin typeface="Palatino Linotype"/>
                <a:cs typeface="Palatino Linotype"/>
              </a:rPr>
              <a:t>and </a:t>
            </a:r>
            <a:r>
              <a:rPr lang="en-US" sz="1800" spc="-15" noProof="0" dirty="0">
                <a:solidFill>
                  <a:srgbClr val="004479"/>
                </a:solidFill>
                <a:latin typeface="Palatino Linotype"/>
                <a:cs typeface="Palatino Linotype"/>
              </a:rPr>
              <a:t>your </a:t>
            </a:r>
            <a:r>
              <a:rPr lang="en-US" sz="1800" spc="-5" noProof="0" dirty="0">
                <a:solidFill>
                  <a:srgbClr val="004479"/>
                </a:solidFill>
                <a:latin typeface="Palatino Linotype"/>
                <a:cs typeface="Palatino Linotype"/>
              </a:rPr>
              <a:t>dependents </a:t>
            </a:r>
            <a:r>
              <a:rPr lang="en-US" sz="1800" noProof="0" dirty="0">
                <a:solidFill>
                  <a:srgbClr val="004479"/>
                </a:solidFill>
                <a:latin typeface="Palatino Linotype"/>
                <a:cs typeface="Palatino Linotype"/>
              </a:rPr>
              <a:t>can </a:t>
            </a:r>
            <a:r>
              <a:rPr lang="en-US" sz="1800" spc="-5" noProof="0" dirty="0">
                <a:solidFill>
                  <a:srgbClr val="004479"/>
                </a:solidFill>
                <a:latin typeface="Palatino Linotype"/>
                <a:cs typeface="Palatino Linotype"/>
              </a:rPr>
              <a:t>earn </a:t>
            </a:r>
            <a:r>
              <a:rPr lang="en-US" sz="1800" noProof="0" dirty="0">
                <a:solidFill>
                  <a:srgbClr val="004479"/>
                </a:solidFill>
                <a:latin typeface="Palatino Linotype"/>
                <a:cs typeface="Palatino Linotype"/>
              </a:rPr>
              <a:t>financial  </a:t>
            </a:r>
            <a:r>
              <a:rPr lang="en-US" sz="1800" spc="-10" noProof="0" dirty="0">
                <a:solidFill>
                  <a:srgbClr val="004479"/>
                </a:solidFill>
                <a:latin typeface="Palatino Linotype"/>
                <a:cs typeface="Palatino Linotype"/>
              </a:rPr>
              <a:t>rewards</a:t>
            </a:r>
            <a:endParaRPr lang="en-US" sz="1800" noProof="0" dirty="0">
              <a:latin typeface="Palatino Linotype"/>
              <a:cs typeface="Palatino Linotype"/>
            </a:endParaRPr>
          </a:p>
          <a:p>
            <a:pPr>
              <a:lnSpc>
                <a:spcPct val="100000"/>
              </a:lnSpc>
              <a:buClr>
                <a:srgbClr val="004479"/>
              </a:buClr>
              <a:buFont typeface="Arial"/>
              <a:buChar char="•"/>
            </a:pPr>
            <a:endParaRPr lang="en-US" sz="1800" noProof="0" dirty="0">
              <a:latin typeface="Palatino Linotype"/>
              <a:cs typeface="Palatino Linotype"/>
            </a:endParaRPr>
          </a:p>
          <a:p>
            <a:pPr marL="241300" indent="-228600">
              <a:lnSpc>
                <a:spcPct val="100000"/>
              </a:lnSpc>
              <a:spcBef>
                <a:spcPts val="1270"/>
              </a:spcBef>
              <a:buFont typeface="Arial"/>
              <a:buChar char="•"/>
              <a:tabLst>
                <a:tab pos="240665" algn="l"/>
                <a:tab pos="241300" algn="l"/>
              </a:tabLst>
            </a:pPr>
            <a:r>
              <a:rPr lang="en-US" sz="1800" noProof="0" dirty="0">
                <a:solidFill>
                  <a:srgbClr val="004479"/>
                </a:solidFill>
                <a:latin typeface="Palatino Linotype"/>
                <a:cs typeface="Palatino Linotype"/>
              </a:rPr>
              <a:t>Coordinates services:</a:t>
            </a:r>
            <a:endParaRPr lang="en-US" sz="1800" noProof="0" dirty="0">
              <a:latin typeface="Palatino Linotype"/>
              <a:cs typeface="Palatino Linotype"/>
            </a:endParaRPr>
          </a:p>
          <a:p>
            <a:pPr marL="698500" lvl="1" indent="-228600">
              <a:lnSpc>
                <a:spcPts val="2050"/>
              </a:lnSpc>
              <a:spcBef>
                <a:spcPts val="290"/>
              </a:spcBef>
              <a:buFont typeface="Arial"/>
              <a:buChar char="•"/>
              <a:tabLst>
                <a:tab pos="697865" algn="l"/>
                <a:tab pos="698500" algn="l"/>
              </a:tabLst>
            </a:pPr>
            <a:r>
              <a:rPr lang="en-US" sz="1800" spc="-5" noProof="0" dirty="0">
                <a:solidFill>
                  <a:srgbClr val="004479"/>
                </a:solidFill>
                <a:latin typeface="Palatino Linotype"/>
                <a:cs typeface="Palatino Linotype"/>
              </a:rPr>
              <a:t>For </a:t>
            </a:r>
            <a:r>
              <a:rPr lang="en-US" sz="1800" noProof="0" dirty="0">
                <a:solidFill>
                  <a:srgbClr val="004479"/>
                </a:solidFill>
                <a:latin typeface="Palatino Linotype"/>
                <a:cs typeface="Palatino Linotype"/>
              </a:rPr>
              <a:t>example, rather </a:t>
            </a:r>
            <a:r>
              <a:rPr lang="en-US" sz="1800" spc="-5" noProof="0" dirty="0">
                <a:solidFill>
                  <a:srgbClr val="004479"/>
                </a:solidFill>
                <a:latin typeface="Palatino Linotype"/>
                <a:cs typeface="Palatino Linotype"/>
              </a:rPr>
              <a:t>than paying </a:t>
            </a:r>
            <a:r>
              <a:rPr lang="en-US" sz="1800" noProof="0" dirty="0">
                <a:solidFill>
                  <a:srgbClr val="004479"/>
                </a:solidFill>
                <a:latin typeface="Palatino Linotype"/>
                <a:cs typeface="Palatino Linotype"/>
              </a:rPr>
              <a:t>separately for </a:t>
            </a:r>
            <a:r>
              <a:rPr lang="en-US" sz="1800" spc="-5" noProof="0" dirty="0">
                <a:solidFill>
                  <a:srgbClr val="004479"/>
                </a:solidFill>
                <a:latin typeface="Palatino Linotype"/>
                <a:cs typeface="Palatino Linotype"/>
              </a:rPr>
              <a:t>the surgeon, </a:t>
            </a:r>
            <a:r>
              <a:rPr lang="en-US" sz="1800" spc="-25" noProof="0" dirty="0">
                <a:solidFill>
                  <a:srgbClr val="004479"/>
                </a:solidFill>
                <a:latin typeface="Palatino Linotype"/>
                <a:cs typeface="Palatino Linotype"/>
              </a:rPr>
              <a:t>facility,</a:t>
            </a:r>
            <a:r>
              <a:rPr lang="en-US" sz="1800" spc="145" noProof="0" dirty="0">
                <a:solidFill>
                  <a:srgbClr val="004479"/>
                </a:solidFill>
                <a:latin typeface="Palatino Linotype"/>
                <a:cs typeface="Palatino Linotype"/>
              </a:rPr>
              <a:t> </a:t>
            </a:r>
            <a:r>
              <a:rPr lang="en-US" sz="1800" spc="-5" noProof="0" dirty="0">
                <a:solidFill>
                  <a:srgbClr val="004479"/>
                </a:solidFill>
                <a:latin typeface="Palatino Linotype"/>
                <a:cs typeface="Palatino Linotype"/>
              </a:rPr>
              <a:t>anesthesiologist,</a:t>
            </a:r>
            <a:endParaRPr lang="en-US" sz="1800" noProof="0" dirty="0">
              <a:latin typeface="Palatino Linotype"/>
              <a:cs typeface="Palatino Linotype"/>
            </a:endParaRPr>
          </a:p>
          <a:p>
            <a:pPr marL="698500">
              <a:lnSpc>
                <a:spcPts val="2050"/>
              </a:lnSpc>
            </a:pPr>
            <a:r>
              <a:rPr lang="en-US" sz="1800" noProof="0" dirty="0">
                <a:solidFill>
                  <a:srgbClr val="004479"/>
                </a:solidFill>
                <a:latin typeface="Palatino Linotype"/>
                <a:cs typeface="Palatino Linotype"/>
              </a:rPr>
              <a:t>and radiologist, </a:t>
            </a:r>
            <a:r>
              <a:rPr lang="en-US" sz="1800" spc="-5" noProof="0" dirty="0" err="1">
                <a:solidFill>
                  <a:srgbClr val="004479"/>
                </a:solidFill>
                <a:latin typeface="Palatino Linotype"/>
                <a:cs typeface="Palatino Linotype"/>
              </a:rPr>
              <a:t>SurgeryPlus</a:t>
            </a:r>
            <a:r>
              <a:rPr lang="en-US" sz="1800" spc="-5" noProof="0" dirty="0">
                <a:solidFill>
                  <a:srgbClr val="004479"/>
                </a:solidFill>
                <a:latin typeface="Palatino Linotype"/>
                <a:cs typeface="Palatino Linotype"/>
              </a:rPr>
              <a:t> negotiates </a:t>
            </a:r>
            <a:r>
              <a:rPr lang="en-US" sz="1800" noProof="0" dirty="0">
                <a:solidFill>
                  <a:srgbClr val="004479"/>
                </a:solidFill>
                <a:latin typeface="Palatino Linotype"/>
                <a:cs typeface="Palatino Linotype"/>
              </a:rPr>
              <a:t>one “bundled”</a:t>
            </a:r>
            <a:r>
              <a:rPr lang="en-US" sz="1800" spc="45" noProof="0" dirty="0">
                <a:solidFill>
                  <a:srgbClr val="004479"/>
                </a:solidFill>
                <a:latin typeface="Palatino Linotype"/>
                <a:cs typeface="Palatino Linotype"/>
              </a:rPr>
              <a:t> </a:t>
            </a:r>
            <a:r>
              <a:rPr lang="en-US" sz="1800" noProof="0" dirty="0">
                <a:solidFill>
                  <a:srgbClr val="004479"/>
                </a:solidFill>
                <a:latin typeface="Palatino Linotype"/>
                <a:cs typeface="Palatino Linotype"/>
              </a:rPr>
              <a:t>rate.</a:t>
            </a:r>
            <a:endParaRPr lang="en-US" sz="1800" noProof="0" dirty="0">
              <a:latin typeface="Palatino Linotype"/>
              <a:cs typeface="Palatino Linotype"/>
            </a:endParaRPr>
          </a:p>
        </p:txBody>
      </p:sp>
      <p:sp>
        <p:nvSpPr>
          <p:cNvPr id="6" name="object 6" descr="SurgeryPlus logo with a stylized &quot;S&quot; inside a shield and a small medical cross in the upper left. Below the logo are three icons with text: a heart with &quot;Great Experience,&quot; a stethoscope with &quot;High Quality,&quot; and a coin with &quot;Low Cost.&quot;"/>
          <p:cNvSpPr/>
          <p:nvPr/>
        </p:nvSpPr>
        <p:spPr>
          <a:xfrm>
            <a:off x="3244595" y="4340352"/>
            <a:ext cx="4030979" cy="1379220"/>
          </a:xfrm>
          <a:prstGeom prst="rect">
            <a:avLst/>
          </a:prstGeom>
          <a:blipFill>
            <a:blip r:embed="rId3" cstate="print"/>
            <a:stretch>
              <a:fillRect/>
            </a:stretch>
          </a:blipFill>
        </p:spPr>
        <p:txBody>
          <a:bodyPr wrap="square" lIns="0" tIns="0" rIns="0" bIns="0" rtlCol="0"/>
          <a:lstStyle/>
          <a:p>
            <a:endParaRPr lang="en-US" noProof="0" dirty="0"/>
          </a:p>
        </p:txBody>
      </p:sp>
      <p:sp>
        <p:nvSpPr>
          <p:cNvPr id="7" name="object 7"/>
          <p:cNvSpPr txBox="1"/>
          <p:nvPr/>
        </p:nvSpPr>
        <p:spPr>
          <a:xfrm>
            <a:off x="7706359" y="4828794"/>
            <a:ext cx="2046605" cy="452120"/>
          </a:xfrm>
          <a:prstGeom prst="rect">
            <a:avLst/>
          </a:prstGeom>
        </p:spPr>
        <p:txBody>
          <a:bodyPr vert="horz" wrap="square" lIns="0" tIns="12065" rIns="0" bIns="0" rtlCol="0">
            <a:spAutoFit/>
          </a:bodyPr>
          <a:lstStyle/>
          <a:p>
            <a:pPr marL="12700">
              <a:lnSpc>
                <a:spcPct val="100000"/>
              </a:lnSpc>
              <a:spcBef>
                <a:spcPts val="95"/>
              </a:spcBef>
            </a:pPr>
            <a:r>
              <a:rPr lang="en-US" sz="2800" b="1" noProof="0" dirty="0">
                <a:solidFill>
                  <a:srgbClr val="1F3863"/>
                </a:solidFill>
                <a:latin typeface="Palatino Linotype"/>
                <a:cs typeface="Palatino Linotype"/>
              </a:rPr>
              <a:t>844-752-6170</a:t>
            </a:r>
            <a:endParaRPr lang="en-US" sz="2800" noProof="0" dirty="0">
              <a:latin typeface="Palatino Linotype"/>
              <a:cs typeface="Palatino Linotyp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3006"/>
            <a:ext cx="11776773" cy="6851987"/>
          </a:xfrm>
          <a:prstGeom prst="rect">
            <a:avLst/>
          </a:prstGeom>
          <a:blipFill>
            <a:blip r:embed="rId2" cstate="print"/>
            <a:stretch>
              <a:fillRect/>
            </a:stretch>
          </a:blipFill>
          <a:ln w="12700">
            <a:solidFill>
              <a:schemeClr val="tx1"/>
            </a:solidFill>
          </a:ln>
        </p:spPr>
        <p:txBody>
          <a:bodyPr wrap="square" lIns="0" tIns="0" rIns="0" bIns="0" rtlCol="0"/>
          <a:lstStyle/>
          <a:p>
            <a:endParaRPr lang="en-US" noProof="0" dirty="0"/>
          </a:p>
        </p:txBody>
      </p:sp>
      <p:sp>
        <p:nvSpPr>
          <p:cNvPr id="3" name="object 3"/>
          <p:cNvSpPr txBox="1">
            <a:spLocks noGrp="1"/>
          </p:cNvSpPr>
          <p:nvPr>
            <p:ph type="title" idx="4294967295"/>
          </p:nvPr>
        </p:nvSpPr>
        <p:spPr>
          <a:xfrm>
            <a:off x="-13309" y="1168349"/>
            <a:ext cx="1602105" cy="1604645"/>
          </a:xfrm>
          <a:prstGeom prst="rect">
            <a:avLst/>
          </a:prstGeom>
          <a:noFill/>
          <a:ln>
            <a:noFill/>
            <a:prstDash/>
          </a:ln>
          <a:effectLst/>
        </p:spPr>
        <p:txBody>
          <a:bodyPr rot="0" spcFirstLastPara="0" vertOverflow="overflow" horzOverflow="overflow" vert="horz" wrap="square" lIns="0" tIns="12065"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195"/>
              </a:lnSpc>
              <a:spcBef>
                <a:spcPts val="95"/>
              </a:spcBef>
              <a:spcAft>
                <a:spcPts val="0"/>
              </a:spcAft>
              <a:buClrTx/>
              <a:buSzTx/>
              <a:buFontTx/>
              <a:buNone/>
              <a:tabLst/>
              <a:defRPr/>
            </a:pPr>
            <a:r>
              <a:rPr kumimoji="0" lang="en-US" sz="2800" b="1" i="0" u="heavy" strike="noStrike" kern="1200" cap="none" spc="-5" normalizeH="0" baseline="0" noProof="0" dirty="0">
                <a:ln>
                  <a:noFill/>
                </a:ln>
                <a:solidFill>
                  <a:srgbClr val="FFFFFF"/>
                </a:solidFill>
                <a:effectLst/>
                <a:uLnTx/>
                <a:uFill>
                  <a:solidFill>
                    <a:srgbClr val="FFFFFF"/>
                  </a:solidFill>
                </a:uFill>
                <a:latin typeface="Palatino Linotype"/>
                <a:ea typeface="+mn-ea"/>
                <a:cs typeface="Palatino Linotype"/>
              </a:rPr>
              <a:t>2024</a:t>
            </a:r>
            <a:endParaRPr kumimoji="0" lang="en-US" sz="2800" b="0" i="0" u="none" strike="noStrike" kern="1200" cap="none" spc="0" normalizeH="0" baseline="0" noProof="0" dirty="0">
              <a:ln>
                <a:noFill/>
              </a:ln>
              <a:solidFill>
                <a:schemeClr val="tx1"/>
              </a:solidFill>
              <a:effectLst/>
              <a:uLnTx/>
              <a:uFillTx/>
              <a:latin typeface="Palatino Linotype"/>
              <a:ea typeface="+mn-ea"/>
              <a:cs typeface="Palatino Linotype"/>
            </a:endParaRPr>
          </a:p>
          <a:p>
            <a:pPr marL="12065" marR="5080" lvl="0" indent="-635" algn="ctr" defTabSz="914400" rtl="0" eaLnBrk="1" fontAlgn="auto" latinLnBrk="0" hangingPunct="1">
              <a:lnSpc>
                <a:spcPts val="3020"/>
              </a:lnSpc>
              <a:spcBef>
                <a:spcPts val="220"/>
              </a:spcBef>
              <a:spcAft>
                <a:spcPts val="0"/>
              </a:spcAft>
              <a:buClrTx/>
              <a:buSzTx/>
              <a:buFontTx/>
              <a:buNone/>
              <a:tabLst/>
              <a:defRPr/>
            </a:pPr>
            <a:r>
              <a:rPr kumimoji="0" lang="en-US" sz="2800" b="1" i="0" u="heavy" strike="noStrike" kern="1200" cap="none" spc="-5" normalizeH="0" baseline="0" noProof="0" dirty="0">
                <a:ln>
                  <a:noFill/>
                </a:ln>
                <a:solidFill>
                  <a:srgbClr val="FFFFFF"/>
                </a:solidFill>
                <a:effectLst/>
                <a:uLnTx/>
                <a:uFill>
                  <a:solidFill>
                    <a:srgbClr val="FFFFFF"/>
                  </a:solidFill>
                </a:uFill>
                <a:latin typeface="Palatino Linotype"/>
                <a:ea typeface="+mn-ea"/>
                <a:cs typeface="Palatino Linotype"/>
              </a:rPr>
              <a:t>Flexible </a:t>
            </a:r>
            <a:r>
              <a:rPr kumimoji="0" lang="en-US" sz="2800" b="1" i="0" u="none" strike="noStrike" kern="1200" cap="none" spc="-5" normalizeH="0" baseline="0" noProof="0" dirty="0">
                <a:ln>
                  <a:noFill/>
                </a:ln>
                <a:solidFill>
                  <a:srgbClr val="FFFFFF"/>
                </a:solidFill>
                <a:effectLst/>
                <a:uLnTx/>
                <a:uFillTx/>
                <a:latin typeface="Palatino Linotype"/>
                <a:ea typeface="+mn-ea"/>
                <a:cs typeface="Palatino Linotype"/>
              </a:rPr>
              <a:t> </a:t>
            </a:r>
            <a:r>
              <a:rPr kumimoji="0" lang="en-US" sz="2800" b="1" i="0" u="heavy" strike="noStrike" kern="1200" cap="none" spc="-5" normalizeH="0" baseline="0" noProof="0" dirty="0">
                <a:ln>
                  <a:noFill/>
                </a:ln>
                <a:solidFill>
                  <a:srgbClr val="FFFFFF"/>
                </a:solidFill>
                <a:effectLst/>
                <a:uLnTx/>
                <a:uFill>
                  <a:solidFill>
                    <a:srgbClr val="FFFFFF"/>
                  </a:solidFill>
                </a:uFill>
                <a:latin typeface="Palatino Linotype"/>
                <a:ea typeface="+mn-ea"/>
                <a:cs typeface="Palatino Linotype"/>
              </a:rPr>
              <a:t>S</a:t>
            </a:r>
            <a:r>
              <a:rPr kumimoji="0" lang="en-US" sz="2800" b="1" i="0" u="heavy" strike="noStrike" kern="1200" cap="none" spc="-15" normalizeH="0" baseline="0" noProof="0" dirty="0">
                <a:ln>
                  <a:noFill/>
                </a:ln>
                <a:solidFill>
                  <a:srgbClr val="FFFFFF"/>
                </a:solidFill>
                <a:effectLst/>
                <a:uLnTx/>
                <a:uFill>
                  <a:solidFill>
                    <a:srgbClr val="FFFFFF"/>
                  </a:solidFill>
                </a:uFill>
                <a:latin typeface="Palatino Linotype"/>
                <a:ea typeface="+mn-ea"/>
                <a:cs typeface="Palatino Linotype"/>
              </a:rPr>
              <a:t>p</a:t>
            </a:r>
            <a:r>
              <a:rPr kumimoji="0" lang="en-US" sz="2800" b="1" i="0" u="heavy" strike="noStrike" kern="1200" cap="none" spc="-5" normalizeH="0" baseline="0" noProof="0" dirty="0">
                <a:ln>
                  <a:noFill/>
                </a:ln>
                <a:solidFill>
                  <a:srgbClr val="FFFFFF"/>
                </a:solidFill>
                <a:effectLst/>
                <a:uLnTx/>
                <a:uFill>
                  <a:solidFill>
                    <a:srgbClr val="FFFFFF"/>
                  </a:solidFill>
                </a:uFill>
                <a:latin typeface="Palatino Linotype"/>
                <a:ea typeface="+mn-ea"/>
                <a:cs typeface="Palatino Linotype"/>
              </a:rPr>
              <a:t>ending </a:t>
            </a:r>
            <a:r>
              <a:rPr kumimoji="0" lang="en-US" sz="2800" b="1" i="0" u="none" strike="noStrike" kern="1200" cap="none" spc="-5" normalizeH="0" baseline="0" noProof="0" dirty="0">
                <a:ln>
                  <a:noFill/>
                </a:ln>
                <a:solidFill>
                  <a:srgbClr val="FFFFFF"/>
                </a:solidFill>
                <a:effectLst/>
                <a:uLnTx/>
                <a:uFillTx/>
                <a:latin typeface="Palatino Linotype"/>
                <a:ea typeface="+mn-ea"/>
                <a:cs typeface="Palatino Linotype"/>
              </a:rPr>
              <a:t> </a:t>
            </a:r>
            <a:r>
              <a:rPr kumimoji="0" lang="en-US" sz="2800" b="1" i="0" u="heavy" strike="noStrike" kern="1200" cap="none" spc="-5" normalizeH="0" baseline="0" noProof="0" dirty="0">
                <a:ln>
                  <a:noFill/>
                </a:ln>
                <a:solidFill>
                  <a:srgbClr val="FFFFFF"/>
                </a:solidFill>
                <a:effectLst/>
                <a:uLnTx/>
                <a:uFill>
                  <a:solidFill>
                    <a:srgbClr val="FFFFFF"/>
                  </a:solidFill>
                </a:uFill>
                <a:latin typeface="Palatino Linotype"/>
                <a:ea typeface="+mn-ea"/>
                <a:cs typeface="Palatino Linotype"/>
              </a:rPr>
              <a:t>Accounts</a:t>
            </a:r>
            <a:endParaRPr kumimoji="0" lang="en-US" sz="2800" b="0" i="0" u="none" strike="noStrike" kern="1200" cap="none" spc="0" normalizeH="0" baseline="0" noProof="0" dirty="0">
              <a:ln>
                <a:noFill/>
              </a:ln>
              <a:solidFill>
                <a:schemeClr val="tx1"/>
              </a:solidFill>
              <a:effectLst/>
              <a:uLnTx/>
              <a:uFillTx/>
              <a:latin typeface="Palatino Linotype"/>
              <a:ea typeface="+mn-ea"/>
              <a:cs typeface="Palatino Linotype"/>
            </a:endParaRPr>
          </a:p>
        </p:txBody>
      </p:sp>
      <p:sp>
        <p:nvSpPr>
          <p:cNvPr id="6" name="TextBox 5">
            <a:extLst>
              <a:ext uri="{FF2B5EF4-FFF2-40B4-BE49-F238E27FC236}">
                <a16:creationId xmlns:a16="http://schemas.microsoft.com/office/drawing/2014/main" id="{E5E49A3F-962E-93C2-A874-AB908F5438CD}"/>
              </a:ext>
            </a:extLst>
          </p:cNvPr>
          <p:cNvSpPr txBox="1"/>
          <p:nvPr/>
        </p:nvSpPr>
        <p:spPr>
          <a:xfrm>
            <a:off x="0" y="3276600"/>
            <a:ext cx="1588796" cy="2585323"/>
          </a:xfrm>
          <a:prstGeom prst="rect">
            <a:avLst/>
          </a:prstGeom>
          <a:noFill/>
        </p:spPr>
        <p:txBody>
          <a:bodyPr wrap="square" rtlCol="0">
            <a:spAutoFit/>
          </a:bodyPr>
          <a:lstStyle/>
          <a:p>
            <a:r>
              <a:rPr lang="en-US" noProof="0" dirty="0">
                <a:solidFill>
                  <a:schemeClr val="bg2"/>
                </a:solidFill>
              </a:rPr>
              <a:t>FSA- Automatically carries forward to next plan year </a:t>
            </a:r>
          </a:p>
          <a:p>
            <a:endParaRPr lang="en-US" noProof="0" dirty="0">
              <a:solidFill>
                <a:schemeClr val="bg2"/>
              </a:solidFill>
            </a:endParaRPr>
          </a:p>
          <a:p>
            <a:r>
              <a:rPr lang="en-US" noProof="0" dirty="0">
                <a:solidFill>
                  <a:schemeClr val="bg2"/>
                </a:solidFill>
              </a:rPr>
              <a:t>HSA-$500- Single</a:t>
            </a:r>
          </a:p>
          <a:p>
            <a:r>
              <a:rPr lang="en-US" noProof="0" dirty="0">
                <a:solidFill>
                  <a:schemeClr val="bg2"/>
                </a:solidFill>
              </a:rPr>
              <a:t>$1,000- Family</a:t>
            </a:r>
          </a:p>
        </p:txBody>
      </p:sp>
      <p:pic>
        <p:nvPicPr>
          <p:cNvPr id="12" name="Picture 11" descr="A comparison chart titled &quot;Employee Contribution Limit&quot; displaying annual minimum and maximum contribution amounts for different health accounts. The first three columns (FSAs) list a $60 minimum and $3,050 maximum per year, with the Dependent Care FSA allowing $5,000 per household or $2,500 each for married couples filing separately. The HSA column shows no minimum, a $4,150 maximum for single coverage, $8,300 for family coverage, and an additional $1,000 catch-up for employees age 55 or older. The HRA column states funding is provided by the employer through Shared Savings Program rewards.">
            <a:extLst>
              <a:ext uri="{FF2B5EF4-FFF2-40B4-BE49-F238E27FC236}">
                <a16:creationId xmlns:a16="http://schemas.microsoft.com/office/drawing/2014/main" id="{8FAE9917-75DC-0D98-9C10-4D8C0F54A2B0}"/>
              </a:ext>
            </a:extLst>
          </p:cNvPr>
          <p:cNvPicPr>
            <a:picLocks noChangeAspect="1"/>
          </p:cNvPicPr>
          <p:nvPr/>
        </p:nvPicPr>
        <p:blipFill>
          <a:blip r:embed="rId3"/>
          <a:stretch>
            <a:fillRect/>
          </a:stretch>
        </p:blipFill>
        <p:spPr>
          <a:xfrm>
            <a:off x="3200400" y="5334000"/>
            <a:ext cx="6007302" cy="979255"/>
          </a:xfrm>
          <a:prstGeom prst="rect">
            <a:avLst/>
          </a:prstGeom>
          <a:ln w="12700">
            <a:solidFill>
              <a:schemeClr val="tx1"/>
            </a:solidFill>
          </a:ln>
        </p:spPr>
      </p:pic>
      <p:pic>
        <p:nvPicPr>
          <p:cNvPr id="16" name="Picture 15" descr="Comparison chart detailing Flexible Spending Accounts (FSA), Health Savings Account (HSA), and Health Reimbursement Account (HRA) options. The chart is divided into columns for Healthcare FSA, Limited Purpose FSA, Dependent Care FSA, HSA, and HRA/Post-Deductible HRA. Rows describe how each account works, who is eligible, and information about Shared Savings Program Rewards. Each section outlines contribution methods, eligible expenses, payment options, and reward details. Key points are organized in labeled boxes with color highlights.">
            <a:extLst>
              <a:ext uri="{FF2B5EF4-FFF2-40B4-BE49-F238E27FC236}">
                <a16:creationId xmlns:a16="http://schemas.microsoft.com/office/drawing/2014/main" id="{7CF01E87-C5C6-9CA8-3451-0D61EB3BED13}"/>
              </a:ext>
            </a:extLst>
          </p:cNvPr>
          <p:cNvPicPr>
            <a:picLocks noChangeAspect="1"/>
          </p:cNvPicPr>
          <p:nvPr/>
        </p:nvPicPr>
        <p:blipFill rotWithShape="1">
          <a:blip r:embed="rId4"/>
          <a:srcRect l="381"/>
          <a:stretch/>
        </p:blipFill>
        <p:spPr>
          <a:xfrm>
            <a:off x="3200399" y="437891"/>
            <a:ext cx="6020611" cy="4896108"/>
          </a:xfrm>
          <a:prstGeom prst="rect">
            <a:avLst/>
          </a:prstGeom>
          <a:ln w="12700">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94" y="1360373"/>
            <a:ext cx="1624330" cy="1220470"/>
          </a:xfrm>
          <a:prstGeom prst="rect">
            <a:avLst/>
          </a:prstGeom>
        </p:spPr>
        <p:txBody>
          <a:bodyPr vert="horz" wrap="square" lIns="0" tIns="12065" rIns="0" bIns="0" rtlCol="0">
            <a:spAutoFit/>
          </a:bodyPr>
          <a:lstStyle/>
          <a:p>
            <a:pPr algn="ctr">
              <a:lnSpc>
                <a:spcPts val="3195"/>
              </a:lnSpc>
              <a:spcBef>
                <a:spcPts val="95"/>
              </a:spcBef>
            </a:pPr>
            <a:r>
              <a:rPr lang="en-US" sz="2800" u="heavy" spc="-5" noProof="0" dirty="0">
                <a:solidFill>
                  <a:srgbClr val="FFFFFF"/>
                </a:solidFill>
                <a:uFill>
                  <a:solidFill>
                    <a:srgbClr val="FFFFFF"/>
                  </a:solidFill>
                </a:uFill>
              </a:rPr>
              <a:t>2024</a:t>
            </a:r>
            <a:endParaRPr lang="en-US" sz="2800" noProof="0" dirty="0"/>
          </a:p>
          <a:p>
            <a:pPr marL="12700" marR="5080" indent="-2540" algn="ctr">
              <a:lnSpc>
                <a:spcPts val="3020"/>
              </a:lnSpc>
              <a:spcBef>
                <a:spcPts val="220"/>
              </a:spcBef>
            </a:pPr>
            <a:r>
              <a:rPr lang="en-US" sz="2800" u="heavy" spc="-5" noProof="0" dirty="0">
                <a:solidFill>
                  <a:srgbClr val="FFFFFF"/>
                </a:solidFill>
                <a:uFill>
                  <a:solidFill>
                    <a:srgbClr val="FFFFFF"/>
                  </a:solidFill>
                </a:uFill>
              </a:rPr>
              <a:t>Dental </a:t>
            </a:r>
            <a:r>
              <a:rPr lang="en-US" sz="2800" spc="-5" noProof="0" dirty="0">
                <a:solidFill>
                  <a:srgbClr val="FFFFFF"/>
                </a:solidFill>
              </a:rPr>
              <a:t> </a:t>
            </a:r>
            <a:r>
              <a:rPr lang="en-US" sz="2800" u="heavy" spc="-10" noProof="0" dirty="0">
                <a:solidFill>
                  <a:srgbClr val="FFFFFF"/>
                </a:solidFill>
                <a:uFill>
                  <a:solidFill>
                    <a:srgbClr val="FFFFFF"/>
                  </a:solidFill>
                </a:uFill>
              </a:rPr>
              <a:t>Insur</a:t>
            </a:r>
            <a:r>
              <a:rPr lang="en-US" sz="2800" u="heavy" spc="5" noProof="0" dirty="0">
                <a:solidFill>
                  <a:srgbClr val="FFFFFF"/>
                </a:solidFill>
                <a:uFill>
                  <a:solidFill>
                    <a:srgbClr val="FFFFFF"/>
                  </a:solidFill>
                </a:uFill>
              </a:rPr>
              <a:t>a</a:t>
            </a:r>
            <a:r>
              <a:rPr lang="en-US" sz="2800" u="heavy" spc="-5" noProof="0" dirty="0">
                <a:solidFill>
                  <a:srgbClr val="FFFFFF"/>
                </a:solidFill>
                <a:uFill>
                  <a:solidFill>
                    <a:srgbClr val="FFFFFF"/>
                  </a:solidFill>
                </a:uFill>
              </a:rPr>
              <a:t>nce</a:t>
            </a:r>
            <a:endParaRPr lang="en-US" sz="2800" noProof="0" dirty="0"/>
          </a:p>
        </p:txBody>
      </p:sp>
      <p:sp>
        <p:nvSpPr>
          <p:cNvPr id="3" name="object 3">
            <a:extLst>
              <a:ext uri="{C183D7F6-B498-43B3-948B-1728B52AA6E4}">
                <adec:decorative xmlns:adec="http://schemas.microsoft.com/office/drawing/2017/decorative" val="1"/>
              </a:ext>
            </a:extLst>
          </p:cNvPr>
          <p:cNvSpPr/>
          <p:nvPr/>
        </p:nvSpPr>
        <p:spPr>
          <a:xfrm>
            <a:off x="11504676" y="76201"/>
            <a:ext cx="597407" cy="6190488"/>
          </a:xfrm>
          <a:prstGeom prst="rect">
            <a:avLst/>
          </a:prstGeom>
          <a:blipFill>
            <a:blip r:embed="rId2" cstate="print"/>
            <a:stretch>
              <a:fillRect/>
            </a:stretch>
          </a:blipFill>
        </p:spPr>
        <p:txBody>
          <a:bodyPr wrap="square" lIns="0" tIns="0" rIns="0" bIns="0" rtlCol="0"/>
          <a:lstStyle/>
          <a:p>
            <a:endParaRPr lang="en-US" noProof="0" dirty="0"/>
          </a:p>
        </p:txBody>
      </p:sp>
      <p:pic>
        <p:nvPicPr>
          <p:cNvPr id="7" name="Picture 6" descr="A comparison chart titled &quot;2024 Dental Plans&quot; displaying benefit details for various dental insurance options. Columns are divided into Prepaid Dental Plans (DHMO), Preferred Provider Organization (PPO) Plans, Indemnity with PPO Plans, and Indemnity Plans. Rows list coverage for Type I Preventative Services, Type II Basic Services, Type III Major Services, annual deductible, annual maximum, orthodontia, waiting period for orthodontic services, and orthodontia maximum. Each plan's coverage specifics, such as copayments, reimbursement, deductibles, and age limits for orthodontia, are detailed in each cell with color coding for easier reference.">
            <a:extLst>
              <a:ext uri="{FF2B5EF4-FFF2-40B4-BE49-F238E27FC236}">
                <a16:creationId xmlns:a16="http://schemas.microsoft.com/office/drawing/2014/main" id="{D038779B-950D-7129-0090-088B1B93E7DA}"/>
              </a:ext>
            </a:extLst>
          </p:cNvPr>
          <p:cNvPicPr>
            <a:picLocks noChangeAspect="1"/>
          </p:cNvPicPr>
          <p:nvPr/>
        </p:nvPicPr>
        <p:blipFill>
          <a:blip r:embed="rId3"/>
          <a:stretch>
            <a:fillRect/>
          </a:stretch>
        </p:blipFill>
        <p:spPr>
          <a:xfrm>
            <a:off x="1599830" y="228600"/>
            <a:ext cx="9904846" cy="603808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360373"/>
            <a:ext cx="1600200" cy="1243289"/>
          </a:xfrm>
          <a:prstGeom prst="rect">
            <a:avLst/>
          </a:prstGeom>
        </p:spPr>
        <p:txBody>
          <a:bodyPr vert="horz" wrap="square" lIns="0" tIns="12065" rIns="0" bIns="0" rtlCol="0">
            <a:spAutoFit/>
          </a:bodyPr>
          <a:lstStyle/>
          <a:p>
            <a:pPr algn="ctr">
              <a:lnSpc>
                <a:spcPts val="3195"/>
              </a:lnSpc>
              <a:spcBef>
                <a:spcPts val="95"/>
              </a:spcBef>
            </a:pPr>
            <a:r>
              <a:rPr lang="en-US" sz="2700" u="heavy" spc="-5" noProof="0" dirty="0">
                <a:solidFill>
                  <a:srgbClr val="FFFFFF"/>
                </a:solidFill>
                <a:uFill>
                  <a:solidFill>
                    <a:srgbClr val="FFFFFF"/>
                  </a:solidFill>
                </a:uFill>
              </a:rPr>
              <a:t>2024</a:t>
            </a:r>
            <a:r>
              <a:rPr lang="en-US" sz="2700" noProof="0" dirty="0"/>
              <a:t> </a:t>
            </a:r>
            <a:r>
              <a:rPr lang="en-US" sz="2700" u="heavy" spc="-5" noProof="0" dirty="0">
                <a:solidFill>
                  <a:srgbClr val="FFFFFF"/>
                </a:solidFill>
                <a:uFill>
                  <a:solidFill>
                    <a:srgbClr val="FFFFFF"/>
                  </a:solidFill>
                </a:uFill>
              </a:rPr>
              <a:t>Dental </a:t>
            </a:r>
            <a:r>
              <a:rPr lang="en-US" sz="2700" spc="-5" noProof="0" dirty="0">
                <a:solidFill>
                  <a:srgbClr val="FFFFFF"/>
                </a:solidFill>
              </a:rPr>
              <a:t> </a:t>
            </a:r>
            <a:r>
              <a:rPr lang="en-US" sz="2700" u="heavy" spc="-10" noProof="0" dirty="0">
                <a:solidFill>
                  <a:srgbClr val="FFFFFF"/>
                </a:solidFill>
                <a:uFill>
                  <a:solidFill>
                    <a:srgbClr val="FFFFFF"/>
                  </a:solidFill>
                </a:uFill>
              </a:rPr>
              <a:t>Insur</a:t>
            </a:r>
            <a:r>
              <a:rPr lang="en-US" sz="2700" u="heavy" spc="5" noProof="0" dirty="0">
                <a:solidFill>
                  <a:srgbClr val="FFFFFF"/>
                </a:solidFill>
                <a:uFill>
                  <a:solidFill>
                    <a:srgbClr val="FFFFFF"/>
                  </a:solidFill>
                </a:uFill>
              </a:rPr>
              <a:t>a</a:t>
            </a:r>
            <a:r>
              <a:rPr lang="en-US" sz="2700" u="heavy" spc="-5" noProof="0" dirty="0">
                <a:solidFill>
                  <a:srgbClr val="FFFFFF"/>
                </a:solidFill>
                <a:uFill>
                  <a:solidFill>
                    <a:srgbClr val="FFFFFF"/>
                  </a:solidFill>
                </a:uFill>
              </a:rPr>
              <a:t>nce</a:t>
            </a:r>
            <a:endParaRPr lang="en-US" sz="2700" noProof="0" dirty="0"/>
          </a:p>
        </p:txBody>
      </p:sp>
      <p:pic>
        <p:nvPicPr>
          <p:cNvPr id="7" name="Picture 6" descr="Table displaying dental plan options, plan codes, and monthly premiums for employees, spouses, children, and families. The table is divided into sections for Prepaid Dental Plans, PPO Dental Plans, Indemnity with PPO Dental Plans, and Indemnity Dental Plans. Each section lists plan features, plan names (with hyperlinks), and corresponding costs under columns for &quot;Employee Only,&quot; &quot;Employee + Spouse,&quot; &quot;Employee + Child(ren),&quot; and &quot;Employee + Family.&quot; Prepaid plans have no deductible or annual maximum, while PPO and Indemnity plans may have deductibles and cover orthodontia for adults or children as specified.">
            <a:extLst>
              <a:ext uri="{FF2B5EF4-FFF2-40B4-BE49-F238E27FC236}">
                <a16:creationId xmlns:a16="http://schemas.microsoft.com/office/drawing/2014/main" id="{61DB1750-57E3-2500-245D-DC08F31A7D0F}"/>
              </a:ext>
            </a:extLst>
          </p:cNvPr>
          <p:cNvPicPr>
            <a:picLocks noChangeAspect="1"/>
          </p:cNvPicPr>
          <p:nvPr/>
        </p:nvPicPr>
        <p:blipFill>
          <a:blip r:embed="rId3"/>
          <a:stretch>
            <a:fillRect/>
          </a:stretch>
        </p:blipFill>
        <p:spPr>
          <a:xfrm>
            <a:off x="1630100" y="1"/>
            <a:ext cx="9723700" cy="6248400"/>
          </a:xfrm>
          <a:prstGeom prst="rect">
            <a:avLst/>
          </a:prstGeom>
        </p:spPr>
      </p:pic>
      <p:sp>
        <p:nvSpPr>
          <p:cNvPr id="3" name="object 3" descr="Table displaying dental plan options, plan codes, and monthly premiums for employees, spouses, children, and families. The table is divided into sections for Prepaid Dental Plans, PPO Dental Plans, Indemnity with PPO Dental Plans, and Indemnity Dental Plans. Each section lists plan features, plan names (with hyperlinks), and corresponding costs under columns for &quot;Employee Only,&quot; &quot;Employee + Spouse,&quot; &quot;Employee + Child(ren),&quot; and &quot;Employee + Family.&quot; Prepaid plans have no deductible or annual maximum, while PPO and Indemnity plans may have deductibles and cover orthodontia for adults or children as specified.">
            <a:extLst>
              <a:ext uri="{C183D7F6-B498-43B3-948B-1728B52AA6E4}">
                <adec:decorative xmlns:adec="http://schemas.microsoft.com/office/drawing/2017/decorative" val="0"/>
              </a:ext>
            </a:extLst>
          </p:cNvPr>
          <p:cNvSpPr/>
          <p:nvPr/>
        </p:nvSpPr>
        <p:spPr>
          <a:xfrm>
            <a:off x="11488064" y="76200"/>
            <a:ext cx="614019" cy="6240379"/>
          </a:xfrm>
          <a:prstGeom prst="rect">
            <a:avLst/>
          </a:prstGeom>
          <a:blipFill>
            <a:blip r:embed="rId4" cstate="print"/>
            <a:stretch>
              <a:fillRect/>
            </a:stretch>
          </a:blipFill>
        </p:spPr>
        <p:txBody>
          <a:bodyPr wrap="square" lIns="0" tIns="0" rIns="0" bIns="0" rtlCol="0"/>
          <a:lstStyle/>
          <a:p>
            <a:endParaRPr lang="en-US" noProof="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010"/>
            <a:ext cx="11776773" cy="6851987"/>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18136" y="901446"/>
            <a:ext cx="1600200" cy="1220470"/>
          </a:xfrm>
          <a:prstGeom prst="rect">
            <a:avLst/>
          </a:prstGeom>
        </p:spPr>
        <p:txBody>
          <a:bodyPr vert="horz" wrap="square" lIns="0" tIns="12065" rIns="0" bIns="0" rtlCol="0">
            <a:spAutoFit/>
          </a:bodyPr>
          <a:lstStyle/>
          <a:p>
            <a:pPr marL="454659">
              <a:lnSpc>
                <a:spcPts val="3190"/>
              </a:lnSpc>
              <a:spcBef>
                <a:spcPts val="95"/>
              </a:spcBef>
            </a:pPr>
            <a:r>
              <a:rPr lang="en-US" sz="2400" u="heavy" noProof="0" dirty="0">
                <a:solidFill>
                  <a:srgbClr val="FFFFFF"/>
                </a:solidFill>
                <a:uFill>
                  <a:solidFill>
                    <a:srgbClr val="FFFFFF"/>
                  </a:solidFill>
                </a:uFill>
              </a:rPr>
              <a:t>2024</a:t>
            </a:r>
            <a:endParaRPr lang="en-US" sz="2400" noProof="0" dirty="0"/>
          </a:p>
          <a:p>
            <a:pPr marL="12700" marR="5080" indent="262255">
              <a:lnSpc>
                <a:spcPts val="3030"/>
              </a:lnSpc>
              <a:spcBef>
                <a:spcPts val="204"/>
              </a:spcBef>
            </a:pPr>
            <a:r>
              <a:rPr lang="en-US" sz="2400" u="heavy" spc="-20" noProof="0" dirty="0">
                <a:solidFill>
                  <a:srgbClr val="FFFFFF"/>
                </a:solidFill>
                <a:uFill>
                  <a:solidFill>
                    <a:srgbClr val="FFFFFF"/>
                  </a:solidFill>
                </a:uFill>
              </a:rPr>
              <a:t>Vision </a:t>
            </a:r>
            <a:r>
              <a:rPr lang="en-US" sz="2400" spc="-20" noProof="0" dirty="0">
                <a:solidFill>
                  <a:srgbClr val="FFFFFF"/>
                </a:solidFill>
              </a:rPr>
              <a:t> </a:t>
            </a:r>
            <a:r>
              <a:rPr lang="en-US" sz="2400" u="heavy" spc="-10" noProof="0" dirty="0">
                <a:solidFill>
                  <a:srgbClr val="FFFFFF"/>
                </a:solidFill>
                <a:uFill>
                  <a:solidFill>
                    <a:srgbClr val="FFFFFF"/>
                  </a:solidFill>
                </a:uFill>
              </a:rPr>
              <a:t>Insur</a:t>
            </a:r>
            <a:r>
              <a:rPr lang="en-US" sz="2400" u="heavy" spc="5" noProof="0" dirty="0">
                <a:solidFill>
                  <a:srgbClr val="FFFFFF"/>
                </a:solidFill>
                <a:uFill>
                  <a:solidFill>
                    <a:srgbClr val="FFFFFF"/>
                  </a:solidFill>
                </a:uFill>
              </a:rPr>
              <a:t>a</a:t>
            </a:r>
            <a:r>
              <a:rPr lang="en-US" sz="2400" u="heavy" spc="-5" noProof="0" dirty="0">
                <a:solidFill>
                  <a:srgbClr val="FFFFFF"/>
                </a:solidFill>
                <a:uFill>
                  <a:solidFill>
                    <a:srgbClr val="FFFFFF"/>
                  </a:solidFill>
                </a:uFill>
              </a:rPr>
              <a:t>nce</a:t>
            </a:r>
            <a:endParaRPr lang="en-US" sz="2400" noProof="0" dirty="0"/>
          </a:p>
        </p:txBody>
      </p:sp>
      <p:graphicFrame>
        <p:nvGraphicFramePr>
          <p:cNvPr id="4" name="object 4"/>
          <p:cNvGraphicFramePr>
            <a:graphicFrameLocks noGrp="1"/>
          </p:cNvGraphicFramePr>
          <p:nvPr>
            <p:extLst>
              <p:ext uri="{D42A27DB-BD31-4B8C-83A1-F6EECF244321}">
                <p14:modId xmlns:p14="http://schemas.microsoft.com/office/powerpoint/2010/main" val="2402143221"/>
              </p:ext>
            </p:extLst>
          </p:nvPr>
        </p:nvGraphicFramePr>
        <p:xfrm>
          <a:off x="0" y="3079559"/>
          <a:ext cx="1593850" cy="3764150"/>
        </p:xfrm>
        <a:graphic>
          <a:graphicData uri="http://schemas.openxmlformats.org/drawingml/2006/table">
            <a:tbl>
              <a:tblPr firstRow="1" bandRow="1">
                <a:tableStyleId>{2D5ABB26-0587-4C30-8999-92F81FD0307C}</a:tableStyleId>
              </a:tblPr>
              <a:tblGrid>
                <a:gridCol w="802005">
                  <a:extLst>
                    <a:ext uri="{9D8B030D-6E8A-4147-A177-3AD203B41FA5}">
                      <a16:colId xmlns:a16="http://schemas.microsoft.com/office/drawing/2014/main" val="20000"/>
                    </a:ext>
                  </a:extLst>
                </a:gridCol>
                <a:gridCol w="791845">
                  <a:extLst>
                    <a:ext uri="{9D8B030D-6E8A-4147-A177-3AD203B41FA5}">
                      <a16:colId xmlns:a16="http://schemas.microsoft.com/office/drawing/2014/main" val="20001"/>
                    </a:ext>
                  </a:extLst>
                </a:gridCol>
              </a:tblGrid>
              <a:tr h="884554">
                <a:tc>
                  <a:txBody>
                    <a:bodyPr/>
                    <a:lstStyle/>
                    <a:p>
                      <a:pPr marL="224790" marR="99695" indent="-125095">
                        <a:lnSpc>
                          <a:spcPct val="100000"/>
                        </a:lnSpc>
                        <a:spcBef>
                          <a:spcPts val="295"/>
                        </a:spcBef>
                      </a:pPr>
                      <a:r>
                        <a:rPr lang="en-US" sz="1100" noProof="0" dirty="0">
                          <a:solidFill>
                            <a:srgbClr val="001F5F"/>
                          </a:solidFill>
                          <a:latin typeface="Palatino Linotype"/>
                          <a:cs typeface="Palatino Linotype"/>
                        </a:rPr>
                        <a:t>C</a:t>
                      </a:r>
                      <a:r>
                        <a:rPr lang="en-US" sz="1100" spc="-10" noProof="0" dirty="0">
                          <a:solidFill>
                            <a:srgbClr val="001F5F"/>
                          </a:solidFill>
                          <a:latin typeface="Palatino Linotype"/>
                          <a:cs typeface="Palatino Linotype"/>
                        </a:rPr>
                        <a:t>o</a:t>
                      </a:r>
                      <a:r>
                        <a:rPr lang="en-US" sz="1100" noProof="0" dirty="0">
                          <a:solidFill>
                            <a:srgbClr val="001F5F"/>
                          </a:solidFill>
                          <a:latin typeface="Palatino Linotype"/>
                          <a:cs typeface="Palatino Linotype"/>
                        </a:rPr>
                        <a:t>v</a:t>
                      </a:r>
                      <a:r>
                        <a:rPr lang="en-US" sz="1100" spc="10" noProof="0" dirty="0">
                          <a:solidFill>
                            <a:srgbClr val="001F5F"/>
                          </a:solidFill>
                          <a:latin typeface="Palatino Linotype"/>
                          <a:cs typeface="Palatino Linotype"/>
                        </a:rPr>
                        <a:t>e</a:t>
                      </a:r>
                      <a:r>
                        <a:rPr lang="en-US" sz="1100" spc="5" noProof="0" dirty="0">
                          <a:solidFill>
                            <a:srgbClr val="001F5F"/>
                          </a:solidFill>
                          <a:latin typeface="Palatino Linotype"/>
                          <a:cs typeface="Palatino Linotype"/>
                        </a:rPr>
                        <a:t>r</a:t>
                      </a:r>
                      <a:r>
                        <a:rPr lang="en-US" sz="1100" noProof="0" dirty="0">
                          <a:solidFill>
                            <a:srgbClr val="001F5F"/>
                          </a:solidFill>
                          <a:latin typeface="Palatino Linotype"/>
                          <a:cs typeface="Palatino Linotype"/>
                        </a:rPr>
                        <a:t>age  Level</a:t>
                      </a:r>
                      <a:endParaRPr lang="en-US" sz="1100" noProof="0" dirty="0">
                        <a:latin typeface="Palatino Linotype"/>
                        <a:cs typeface="Palatino Linotype"/>
                      </a:endParaRPr>
                    </a:p>
                  </a:txBody>
                  <a:tcPr marL="0" marR="0" marT="37465" marB="0">
                    <a:lnL w="1905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DAE2F3"/>
                    </a:solidFill>
                  </a:tcPr>
                </a:tc>
                <a:tc>
                  <a:txBody>
                    <a:bodyPr/>
                    <a:lstStyle/>
                    <a:p>
                      <a:pPr marL="126364">
                        <a:lnSpc>
                          <a:spcPct val="100000"/>
                        </a:lnSpc>
                        <a:spcBef>
                          <a:spcPts val="295"/>
                        </a:spcBef>
                      </a:pPr>
                      <a:r>
                        <a:rPr lang="en-US" sz="1100" noProof="0" dirty="0">
                          <a:solidFill>
                            <a:srgbClr val="001F5F"/>
                          </a:solidFill>
                          <a:latin typeface="Palatino Linotype"/>
                          <a:cs typeface="Palatino Linotype"/>
                        </a:rPr>
                        <a:t>Monthly</a:t>
                      </a:r>
                      <a:endParaRPr lang="en-US" sz="1100" noProof="0" dirty="0">
                        <a:latin typeface="Palatino Linotype"/>
                        <a:cs typeface="Palatino Linotype"/>
                      </a:endParaRPr>
                    </a:p>
                    <a:p>
                      <a:pPr marL="117475">
                        <a:lnSpc>
                          <a:spcPct val="100000"/>
                        </a:lnSpc>
                        <a:spcBef>
                          <a:spcPts val="254"/>
                        </a:spcBef>
                      </a:pPr>
                      <a:r>
                        <a:rPr lang="en-US" sz="1050" noProof="0" dirty="0">
                          <a:solidFill>
                            <a:srgbClr val="001F5F"/>
                          </a:solidFill>
                          <a:latin typeface="Palatino Linotype"/>
                          <a:cs typeface="Palatino Linotype"/>
                        </a:rPr>
                        <a:t>Premium</a:t>
                      </a:r>
                      <a:endParaRPr lang="en-US" sz="1050" noProof="0" dirty="0">
                        <a:latin typeface="Palatino Linotype"/>
                        <a:cs typeface="Palatino Linotype"/>
                      </a:endParaRPr>
                    </a:p>
                  </a:txBody>
                  <a:tcPr marL="0" marR="0" marT="374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DAE2F3"/>
                    </a:solidFill>
                  </a:tcPr>
                </a:tc>
                <a:extLst>
                  <a:ext uri="{0D108BD9-81ED-4DB2-BD59-A6C34878D82A}">
                    <a16:rowId xmlns:a16="http://schemas.microsoft.com/office/drawing/2014/main" val="10000"/>
                  </a:ext>
                </a:extLst>
              </a:tr>
              <a:tr h="687832">
                <a:tc>
                  <a:txBody>
                    <a:bodyPr/>
                    <a:lstStyle/>
                    <a:p>
                      <a:pPr>
                        <a:lnSpc>
                          <a:spcPct val="100000"/>
                        </a:lnSpc>
                        <a:spcBef>
                          <a:spcPts val="40"/>
                        </a:spcBef>
                      </a:pPr>
                      <a:endParaRPr lang="en-US" sz="1600" noProof="0" dirty="0">
                        <a:latin typeface="Times New Roman"/>
                        <a:cs typeface="Times New Roman"/>
                      </a:endParaRPr>
                    </a:p>
                    <a:p>
                      <a:pPr marR="1270" algn="ctr">
                        <a:lnSpc>
                          <a:spcPct val="100000"/>
                        </a:lnSpc>
                      </a:pPr>
                      <a:r>
                        <a:rPr lang="en-US" sz="1100" noProof="0" dirty="0">
                          <a:solidFill>
                            <a:srgbClr val="FFFFFF"/>
                          </a:solidFill>
                          <a:latin typeface="Palatino Linotype"/>
                          <a:cs typeface="Palatino Linotype"/>
                        </a:rPr>
                        <a:t>Employee</a:t>
                      </a:r>
                      <a:endParaRPr lang="en-US" sz="1100" noProof="0" dirty="0">
                        <a:latin typeface="Palatino Linotype"/>
                        <a:cs typeface="Palatino Linotype"/>
                      </a:endParaRPr>
                    </a:p>
                    <a:p>
                      <a:pPr algn="ctr">
                        <a:lnSpc>
                          <a:spcPct val="100000"/>
                        </a:lnSpc>
                      </a:pPr>
                      <a:r>
                        <a:rPr lang="en-US" sz="1100" noProof="0" dirty="0">
                          <a:solidFill>
                            <a:srgbClr val="FFFFFF"/>
                          </a:solidFill>
                          <a:latin typeface="Palatino Linotype"/>
                          <a:cs typeface="Palatino Linotype"/>
                        </a:rPr>
                        <a:t>Only</a:t>
                      </a:r>
                      <a:endParaRPr lang="en-US" sz="1100" noProof="0" dirty="0">
                        <a:latin typeface="Palatino Linotype"/>
                        <a:cs typeface="Palatino Linotype"/>
                      </a:endParaRPr>
                    </a:p>
                  </a:txBody>
                  <a:tcPr marL="0" marR="0" marT="508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lang="en-US" sz="1600" noProof="0" dirty="0">
                        <a:latin typeface="Times New Roman"/>
                        <a:cs typeface="Times New Roman"/>
                      </a:endParaRPr>
                    </a:p>
                    <a:p>
                      <a:pPr algn="ctr">
                        <a:lnSpc>
                          <a:spcPct val="100000"/>
                        </a:lnSpc>
                      </a:pPr>
                      <a:r>
                        <a:rPr lang="en-US" sz="1100" noProof="0" dirty="0">
                          <a:solidFill>
                            <a:srgbClr val="FFFFFF"/>
                          </a:solidFill>
                          <a:latin typeface="Palatino Linotype"/>
                          <a:cs typeface="Palatino Linotype"/>
                        </a:rPr>
                        <a:t>$5.92</a:t>
                      </a:r>
                      <a:endParaRPr lang="en-US" sz="1100" noProof="0" dirty="0">
                        <a:latin typeface="Palatino Linotype"/>
                        <a:cs typeface="Palatino Linotype"/>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627888">
                <a:tc>
                  <a:txBody>
                    <a:bodyPr/>
                    <a:lstStyle/>
                    <a:p>
                      <a:pPr>
                        <a:lnSpc>
                          <a:spcPct val="100000"/>
                        </a:lnSpc>
                        <a:spcBef>
                          <a:spcPts val="45"/>
                        </a:spcBef>
                      </a:pPr>
                      <a:endParaRPr lang="en-US" sz="1600" noProof="0" dirty="0">
                        <a:latin typeface="Times New Roman"/>
                        <a:cs typeface="Times New Roman"/>
                      </a:endParaRPr>
                    </a:p>
                    <a:p>
                      <a:pPr marL="84455">
                        <a:lnSpc>
                          <a:spcPct val="100000"/>
                        </a:lnSpc>
                      </a:pPr>
                      <a:r>
                        <a:rPr lang="en-US" sz="1100" noProof="0" dirty="0">
                          <a:solidFill>
                            <a:srgbClr val="FFFFFF"/>
                          </a:solidFill>
                          <a:latin typeface="Palatino Linotype"/>
                          <a:cs typeface="Palatino Linotype"/>
                        </a:rPr>
                        <a:t>Employee</a:t>
                      </a:r>
                      <a:endParaRPr lang="en-US" sz="1100" noProof="0" dirty="0">
                        <a:latin typeface="Palatino Linotype"/>
                        <a:cs typeface="Palatino Linotype"/>
                      </a:endParaRPr>
                    </a:p>
                    <a:p>
                      <a:pPr marL="120650">
                        <a:lnSpc>
                          <a:spcPct val="100000"/>
                        </a:lnSpc>
                      </a:pPr>
                      <a:r>
                        <a:rPr lang="en-US" sz="1100" noProof="0" dirty="0">
                          <a:solidFill>
                            <a:srgbClr val="FFFFFF"/>
                          </a:solidFill>
                          <a:latin typeface="Palatino Linotype"/>
                          <a:cs typeface="Palatino Linotype"/>
                        </a:rPr>
                        <a:t>+</a:t>
                      </a:r>
                      <a:r>
                        <a:rPr lang="en-US" sz="1100" spc="-20" noProof="0" dirty="0">
                          <a:solidFill>
                            <a:srgbClr val="FFFFFF"/>
                          </a:solidFill>
                          <a:latin typeface="Palatino Linotype"/>
                          <a:cs typeface="Palatino Linotype"/>
                        </a:rPr>
                        <a:t> </a:t>
                      </a:r>
                      <a:r>
                        <a:rPr lang="en-US" sz="1100" spc="-5" noProof="0" dirty="0">
                          <a:solidFill>
                            <a:srgbClr val="FFFFFF"/>
                          </a:solidFill>
                          <a:latin typeface="Palatino Linotype"/>
                          <a:cs typeface="Palatino Linotype"/>
                        </a:rPr>
                        <a:t>Spouse</a:t>
                      </a:r>
                      <a:endParaRPr lang="en-US" sz="1100" noProof="0" dirty="0">
                        <a:latin typeface="Palatino Linotype"/>
                        <a:cs typeface="Palatino Linotype"/>
                      </a:endParaRPr>
                    </a:p>
                  </a:txBody>
                  <a:tcPr marL="0" marR="0" marT="5715"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lang="en-US" sz="1600" noProof="0" dirty="0">
                        <a:latin typeface="Times New Roman"/>
                        <a:cs typeface="Times New Roman"/>
                      </a:endParaRPr>
                    </a:p>
                    <a:p>
                      <a:pPr algn="ctr">
                        <a:lnSpc>
                          <a:spcPct val="100000"/>
                        </a:lnSpc>
                      </a:pPr>
                      <a:r>
                        <a:rPr lang="en-US" sz="1100" noProof="0" dirty="0">
                          <a:solidFill>
                            <a:srgbClr val="FFFFFF"/>
                          </a:solidFill>
                          <a:latin typeface="Palatino Linotype"/>
                          <a:cs typeface="Palatino Linotype"/>
                        </a:rPr>
                        <a:t>$11.68</a:t>
                      </a:r>
                      <a:endParaRPr lang="en-US" sz="1100" noProof="0" dirty="0">
                        <a:latin typeface="Palatino Linotype"/>
                        <a:cs typeface="Palatino Linotype"/>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996734">
                <a:tc>
                  <a:txBody>
                    <a:bodyPr/>
                    <a:lstStyle/>
                    <a:p>
                      <a:pPr>
                        <a:lnSpc>
                          <a:spcPct val="100000"/>
                        </a:lnSpc>
                        <a:spcBef>
                          <a:spcPts val="45"/>
                        </a:spcBef>
                      </a:pPr>
                      <a:endParaRPr lang="en-US" sz="1600" noProof="0" dirty="0">
                        <a:latin typeface="Times New Roman"/>
                        <a:cs typeface="Times New Roman"/>
                      </a:endParaRPr>
                    </a:p>
                    <a:p>
                      <a:pPr marR="1270" algn="ctr">
                        <a:lnSpc>
                          <a:spcPct val="100000"/>
                        </a:lnSpc>
                      </a:pPr>
                      <a:r>
                        <a:rPr lang="en-US" sz="1100" noProof="0" dirty="0">
                          <a:solidFill>
                            <a:srgbClr val="FFFFFF"/>
                          </a:solidFill>
                          <a:latin typeface="Palatino Linotype"/>
                          <a:cs typeface="Palatino Linotype"/>
                        </a:rPr>
                        <a:t>Employee</a:t>
                      </a:r>
                      <a:endParaRPr lang="en-US" sz="1100" noProof="0" dirty="0">
                        <a:latin typeface="Palatino Linotype"/>
                        <a:cs typeface="Palatino Linotype"/>
                      </a:endParaRPr>
                    </a:p>
                    <a:p>
                      <a:pPr algn="ctr">
                        <a:lnSpc>
                          <a:spcPct val="100000"/>
                        </a:lnSpc>
                      </a:pPr>
                      <a:r>
                        <a:rPr lang="en-US" sz="1100" noProof="0" dirty="0">
                          <a:solidFill>
                            <a:srgbClr val="FFFFFF"/>
                          </a:solidFill>
                          <a:latin typeface="Palatino Linotype"/>
                          <a:cs typeface="Palatino Linotype"/>
                        </a:rPr>
                        <a:t>+</a:t>
                      </a:r>
                      <a:endParaRPr lang="en-US" sz="1100" noProof="0" dirty="0">
                        <a:latin typeface="Palatino Linotype"/>
                        <a:cs typeface="Palatino Linotype"/>
                      </a:endParaRPr>
                    </a:p>
                    <a:p>
                      <a:pPr algn="ctr">
                        <a:lnSpc>
                          <a:spcPct val="100000"/>
                        </a:lnSpc>
                      </a:pPr>
                      <a:r>
                        <a:rPr lang="en-US" sz="1100" noProof="0" dirty="0">
                          <a:solidFill>
                            <a:srgbClr val="FFFFFF"/>
                          </a:solidFill>
                          <a:latin typeface="Palatino Linotype"/>
                          <a:cs typeface="Palatino Linotype"/>
                        </a:rPr>
                        <a:t>Children</a:t>
                      </a:r>
                      <a:endParaRPr lang="en-US" sz="1100" noProof="0" dirty="0">
                        <a:latin typeface="Palatino Linotype"/>
                        <a:cs typeface="Palatino Linotype"/>
                      </a:endParaRPr>
                    </a:p>
                  </a:txBody>
                  <a:tcPr marL="0" marR="0" marT="5715"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lang="en-US" sz="1100" noProof="0" dirty="0">
                        <a:latin typeface="Times New Roman"/>
                        <a:cs typeface="Times New Roman"/>
                      </a:endParaRPr>
                    </a:p>
                    <a:p>
                      <a:pPr>
                        <a:lnSpc>
                          <a:spcPct val="100000"/>
                        </a:lnSpc>
                      </a:pPr>
                      <a:endParaRPr lang="en-US" sz="1100" noProof="0" dirty="0">
                        <a:latin typeface="Times New Roman"/>
                        <a:cs typeface="Times New Roman"/>
                      </a:endParaRPr>
                    </a:p>
                    <a:p>
                      <a:pPr algn="ctr">
                        <a:lnSpc>
                          <a:spcPct val="100000"/>
                        </a:lnSpc>
                        <a:spcBef>
                          <a:spcPts val="940"/>
                        </a:spcBef>
                      </a:pPr>
                      <a:r>
                        <a:rPr lang="en-US" sz="1100" noProof="0" dirty="0">
                          <a:solidFill>
                            <a:srgbClr val="FFFFFF"/>
                          </a:solidFill>
                          <a:latin typeface="Palatino Linotype"/>
                          <a:cs typeface="Palatino Linotype"/>
                        </a:rPr>
                        <a:t>$11.56</a:t>
                      </a:r>
                      <a:endParaRPr lang="en-US" sz="1100" noProof="0" dirty="0">
                        <a:latin typeface="Palatino Linotype"/>
                        <a:cs typeface="Palatino Linotype"/>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67142">
                <a:tc>
                  <a:txBody>
                    <a:bodyPr/>
                    <a:lstStyle/>
                    <a:p>
                      <a:pPr>
                        <a:lnSpc>
                          <a:spcPct val="100000"/>
                        </a:lnSpc>
                        <a:spcBef>
                          <a:spcPts val="45"/>
                        </a:spcBef>
                      </a:pPr>
                      <a:endParaRPr lang="en-US" sz="1600" noProof="0" dirty="0">
                        <a:latin typeface="Times New Roman"/>
                        <a:cs typeface="Times New Roman"/>
                      </a:endParaRPr>
                    </a:p>
                    <a:p>
                      <a:pPr marL="180340">
                        <a:lnSpc>
                          <a:spcPct val="100000"/>
                        </a:lnSpc>
                      </a:pPr>
                      <a:r>
                        <a:rPr lang="en-US" sz="1100" spc="-5" noProof="0" dirty="0">
                          <a:solidFill>
                            <a:srgbClr val="FFFFFF"/>
                          </a:solidFill>
                          <a:latin typeface="Palatino Linotype"/>
                          <a:cs typeface="Palatino Linotype"/>
                        </a:rPr>
                        <a:t>Family</a:t>
                      </a:r>
                      <a:endParaRPr lang="en-US" sz="1100" noProof="0" dirty="0">
                        <a:latin typeface="Palatino Linotype"/>
                        <a:cs typeface="Palatino Linotype"/>
                      </a:endParaRPr>
                    </a:p>
                  </a:txBody>
                  <a:tcPr marL="0" marR="0" marT="5715" marB="0">
                    <a:lnL w="19050">
                      <a:solidFill>
                        <a:srgbClr val="000000"/>
                      </a:solidFill>
                      <a:prstDash val="solid"/>
                    </a:lnL>
                    <a:lnR w="12700">
                      <a:solidFill>
                        <a:srgbClr val="000000"/>
                      </a:solidFill>
                      <a:prstDash val="solid"/>
                    </a:lnR>
                    <a:lnT w="12700">
                      <a:solidFill>
                        <a:srgbClr val="000000"/>
                      </a:solidFill>
                      <a:prstDash val="solid"/>
                    </a:lnT>
                  </a:tcPr>
                </a:tc>
                <a:tc>
                  <a:txBody>
                    <a:bodyPr/>
                    <a:lstStyle/>
                    <a:p>
                      <a:pPr>
                        <a:lnSpc>
                          <a:spcPct val="100000"/>
                        </a:lnSpc>
                        <a:spcBef>
                          <a:spcPts val="45"/>
                        </a:spcBef>
                      </a:pPr>
                      <a:endParaRPr lang="en-US" sz="1600" noProof="0" dirty="0">
                        <a:latin typeface="Times New Roman"/>
                        <a:cs typeface="Times New Roman"/>
                      </a:endParaRPr>
                    </a:p>
                    <a:p>
                      <a:pPr algn="ctr">
                        <a:lnSpc>
                          <a:spcPct val="100000"/>
                        </a:lnSpc>
                      </a:pPr>
                      <a:r>
                        <a:rPr lang="en-US" sz="1100" noProof="0" dirty="0">
                          <a:solidFill>
                            <a:srgbClr val="FFFFFF"/>
                          </a:solidFill>
                          <a:latin typeface="Palatino Linotype"/>
                          <a:cs typeface="Palatino Linotype"/>
                        </a:rPr>
                        <a:t>$18.16</a:t>
                      </a:r>
                      <a:endParaRPr lang="en-US" sz="1100" noProof="0" dirty="0">
                        <a:latin typeface="Palatino Linotype"/>
                        <a:cs typeface="Palatino Linotype"/>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4"/>
                  </a:ext>
                </a:extLst>
              </a:tr>
            </a:tbl>
          </a:graphicData>
        </a:graphic>
      </p:graphicFrame>
      <p:sp>
        <p:nvSpPr>
          <p:cNvPr id="5" name="object 5">
            <a:extLst>
              <a:ext uri="{C183D7F6-B498-43B3-948B-1728B52AA6E4}">
                <adec:decorative xmlns:adec="http://schemas.microsoft.com/office/drawing/2017/decorative" val="1"/>
              </a:ext>
            </a:extLst>
          </p:cNvPr>
          <p:cNvSpPr/>
          <p:nvPr/>
        </p:nvSpPr>
        <p:spPr>
          <a:xfrm>
            <a:off x="1853183" y="6019798"/>
            <a:ext cx="5558028" cy="771142"/>
          </a:xfrm>
          <a:prstGeom prst="rect">
            <a:avLst/>
          </a:prstGeom>
          <a:blipFill>
            <a:blip r:embed="rId3" cstate="print"/>
            <a:stretch>
              <a:fillRect/>
            </a:stretch>
          </a:blipFill>
        </p:spPr>
        <p:txBody>
          <a:bodyPr wrap="square" lIns="0" tIns="0" rIns="0" bIns="0" rtlCol="0"/>
          <a:lstStyle/>
          <a:p>
            <a:endParaRPr lang="en-US" noProof="0" dirty="0"/>
          </a:p>
        </p:txBody>
      </p:sp>
      <p:sp>
        <p:nvSpPr>
          <p:cNvPr id="6" name="object 6" descr="Humana Logo"/>
          <p:cNvSpPr/>
          <p:nvPr/>
        </p:nvSpPr>
        <p:spPr>
          <a:xfrm>
            <a:off x="0" y="2185416"/>
            <a:ext cx="1600199" cy="784860"/>
          </a:xfrm>
          <a:prstGeom prst="rect">
            <a:avLst/>
          </a:prstGeom>
          <a:blipFill>
            <a:blip r:embed="rId4" cstate="print"/>
            <a:stretch>
              <a:fillRect/>
            </a:stretch>
          </a:blipFill>
        </p:spPr>
        <p:txBody>
          <a:bodyPr wrap="square" lIns="0" tIns="0" rIns="0" bIns="0" rtlCol="0"/>
          <a:lstStyle/>
          <a:p>
            <a:endParaRPr lang="en-US" noProof="0" dirty="0"/>
          </a:p>
        </p:txBody>
      </p:sp>
      <p:pic>
        <p:nvPicPr>
          <p:cNvPr id="10" name="Picture 9" descr="A chart titled &quot;Vision Plan Chart&quot; summarizing exam and materials benefits for vision coverage. The chart lists benefit frequency for exams and lenses (every 12 months) and frames (every 24 months). It compares in-network and out-of-network benefits for eye exams, lenses (single, bifocal, trifocal), scratch resistance and anti-reflective lenses, frames, and contact lenses (elective and medically necessary). In-network benefits include 100% coverage after a $10 copay for exams and lenses, and allowances for frames and contacts. Out-of-network benefits provide set dollar allowances. LASIK discounts are also described for in-network providers.">
            <a:extLst>
              <a:ext uri="{FF2B5EF4-FFF2-40B4-BE49-F238E27FC236}">
                <a16:creationId xmlns:a16="http://schemas.microsoft.com/office/drawing/2014/main" id="{473D6B14-E0B0-9728-778B-D9DA22E68CF5}"/>
              </a:ext>
            </a:extLst>
          </p:cNvPr>
          <p:cNvPicPr>
            <a:picLocks noChangeAspect="1"/>
          </p:cNvPicPr>
          <p:nvPr/>
        </p:nvPicPr>
        <p:blipFill>
          <a:blip r:embed="rId5"/>
          <a:stretch>
            <a:fillRect/>
          </a:stretch>
        </p:blipFill>
        <p:spPr>
          <a:xfrm>
            <a:off x="1593849" y="0"/>
            <a:ext cx="10217151" cy="612537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78739" y="449774"/>
            <a:ext cx="10437495" cy="5372735"/>
          </a:xfrm>
          <a:prstGeom prst="rect">
            <a:avLst/>
          </a:prstGeom>
          <a:noFill/>
          <a:ln>
            <a:noFill/>
            <a:prstDash/>
          </a:ln>
          <a:effectLst/>
        </p:spPr>
        <p:txBody>
          <a:bodyPr rot="0" spcFirstLastPara="0" vertOverflow="overflow" horzOverflow="overflow" vert="horz" wrap="square" lIns="0" tIns="50800" rIns="0" bIns="0" numCol="1" spcCol="0" rtlCol="0" fromWordArt="0" anchor="t" anchorCtr="0" forceAA="0" compatLnSpc="1">
            <a:prstTxWarp prst="textNoShape">
              <a:avLst/>
            </a:prstTxWarp>
            <a:spAutoFit/>
          </a:bodyPr>
          <a:lstStyle/>
          <a:p>
            <a:pPr marL="1223010" marR="0" lvl="0" indent="0" algn="l" defTabSz="914400" rtl="0" eaLnBrk="1" fontAlgn="auto" latinLnBrk="0" hangingPunct="1">
              <a:lnSpc>
                <a:spcPct val="100000"/>
              </a:lnSpc>
              <a:spcBef>
                <a:spcPts val="40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Palatino Linotype"/>
                <a:ea typeface="+mn-ea"/>
                <a:cs typeface="Palatino Linotype"/>
              </a:rPr>
              <a:t>Supplemental </a:t>
            </a:r>
            <a:r>
              <a:rPr kumimoji="0" lang="en-US" sz="3000" b="1" i="0" u="none" strike="noStrike" kern="1200" cap="none" spc="-5" normalizeH="0" baseline="0" noProof="0" dirty="0">
                <a:ln>
                  <a:noFill/>
                </a:ln>
                <a:solidFill>
                  <a:schemeClr val="bg1"/>
                </a:solidFill>
                <a:effectLst/>
                <a:uLnTx/>
                <a:uFillTx/>
                <a:latin typeface="Palatino Linotype"/>
                <a:ea typeface="+mn-ea"/>
                <a:cs typeface="Palatino Linotype"/>
              </a:rPr>
              <a:t>Insurance Plans </a:t>
            </a:r>
            <a:r>
              <a:rPr kumimoji="0" lang="en-US" sz="3000" b="1" i="0" u="none" strike="noStrike" kern="1200" cap="none" spc="0" normalizeH="0" baseline="0" noProof="0" dirty="0">
                <a:ln>
                  <a:noFill/>
                </a:ln>
                <a:solidFill>
                  <a:schemeClr val="bg1"/>
                </a:solidFill>
                <a:effectLst/>
                <a:uLnTx/>
                <a:uFillTx/>
                <a:latin typeface="Palatino Linotype"/>
                <a:ea typeface="+mn-ea"/>
                <a:cs typeface="Palatino Linotype"/>
              </a:rPr>
              <a:t>through </a:t>
            </a:r>
            <a:r>
              <a:rPr kumimoji="0" lang="en-US" sz="3000" b="1" i="0" u="none" strike="noStrike" kern="1200" cap="none" spc="-5" normalizeH="0" baseline="0" noProof="0" dirty="0">
                <a:ln>
                  <a:noFill/>
                </a:ln>
                <a:solidFill>
                  <a:schemeClr val="bg1"/>
                </a:solidFill>
                <a:effectLst/>
                <a:uLnTx/>
                <a:uFillTx/>
                <a:latin typeface="Palatino Linotype"/>
                <a:ea typeface="+mn-ea"/>
                <a:cs typeface="Palatino Linotype"/>
              </a:rPr>
              <a:t>People</a:t>
            </a:r>
            <a:r>
              <a:rPr kumimoji="0" lang="en-US" sz="3000" b="1" i="0" u="none" strike="noStrike" kern="1200" cap="none" spc="-20" normalizeH="0" baseline="0" noProof="0" dirty="0">
                <a:ln>
                  <a:noFill/>
                </a:ln>
                <a:solidFill>
                  <a:schemeClr val="bg1"/>
                </a:solidFill>
                <a:effectLst/>
                <a:uLnTx/>
                <a:uFillTx/>
                <a:latin typeface="Palatino Linotype"/>
                <a:ea typeface="+mn-ea"/>
                <a:cs typeface="Palatino Linotype"/>
              </a:rPr>
              <a:t> </a:t>
            </a:r>
            <a:r>
              <a:rPr kumimoji="0" lang="en-US" sz="3000" b="1" i="0" u="none" strike="noStrike" kern="1200" cap="none" spc="-5" normalizeH="0" baseline="0" noProof="0" dirty="0">
                <a:ln>
                  <a:noFill/>
                </a:ln>
                <a:solidFill>
                  <a:schemeClr val="bg1"/>
                </a:solidFill>
                <a:effectLst/>
                <a:uLnTx/>
                <a:uFillTx/>
                <a:latin typeface="Palatino Linotype"/>
                <a:ea typeface="+mn-ea"/>
                <a:cs typeface="Palatino Linotype"/>
              </a:rPr>
              <a:t>First</a:t>
            </a:r>
            <a:endParaRPr kumimoji="0" lang="en-US" sz="3000" b="0" i="0" u="none" strike="noStrike" kern="1200" cap="none" spc="0" normalizeH="0" baseline="0" noProof="0" dirty="0">
              <a:ln>
                <a:noFill/>
              </a:ln>
              <a:solidFill>
                <a:schemeClr val="bg1"/>
              </a:solidFill>
              <a:effectLst/>
              <a:uLnTx/>
              <a:uFillTx/>
              <a:latin typeface="Palatino Linotype"/>
              <a:ea typeface="+mn-ea"/>
              <a:cs typeface="Palatino Linotype"/>
            </a:endParaRPr>
          </a:p>
          <a:p>
            <a:pPr marL="4278630" marR="0" lvl="0" indent="-274955" algn="l" defTabSz="914400" rtl="0" eaLnBrk="1" fontAlgn="auto" latinLnBrk="0" hangingPunct="1">
              <a:lnSpc>
                <a:spcPct val="100000"/>
              </a:lnSpc>
              <a:spcBef>
                <a:spcPts val="360"/>
              </a:spcBef>
              <a:spcAft>
                <a:spcPts val="0"/>
              </a:spcAft>
              <a:buClrTx/>
              <a:buSzTx/>
              <a:buFont typeface="Wingdings"/>
              <a:buChar char=""/>
              <a:tabLst>
                <a:tab pos="4279265" algn="l"/>
              </a:tabLst>
              <a:defRPr/>
            </a:pPr>
            <a:r>
              <a:rPr kumimoji="0" lang="en-US" sz="3600" b="0" i="0" u="heavy" strike="noStrike" kern="1200" cap="none" spc="-5" normalizeH="0" baseline="0" noProof="0" dirty="0">
                <a:ln>
                  <a:noFill/>
                </a:ln>
                <a:solidFill>
                  <a:srgbClr val="FFFFFF"/>
                </a:solidFill>
                <a:effectLst/>
                <a:uLnTx/>
                <a:uFill>
                  <a:solidFill>
                    <a:srgbClr val="FFFFFF"/>
                  </a:solidFill>
                </a:uFill>
                <a:latin typeface="Palatino Linotype"/>
                <a:ea typeface="+mn-ea"/>
                <a:cs typeface="Palatino Linotype"/>
              </a:rPr>
              <a:t>Hospitalization</a:t>
            </a:r>
            <a:endParaRPr kumimoji="0" lang="en-US" sz="3600" b="0" i="0" u="none" strike="noStrike" kern="1200" cap="none" spc="0" normalizeH="0" baseline="0" noProof="0" dirty="0">
              <a:ln>
                <a:noFill/>
              </a:ln>
              <a:solidFill>
                <a:schemeClr val="tx1"/>
              </a:solidFill>
              <a:effectLst/>
              <a:uLnTx/>
              <a:uFillTx/>
              <a:latin typeface="Palatino Linotype"/>
              <a:ea typeface="+mn-ea"/>
              <a:cs typeface="Palatino Linotype"/>
            </a:endParaRPr>
          </a:p>
          <a:p>
            <a:pPr marL="4693285" marR="0" lvl="0" indent="0" algn="l" defTabSz="914400" rtl="0" eaLnBrk="1" fontAlgn="auto" latinLnBrk="0" hangingPunct="1">
              <a:lnSpc>
                <a:spcPct val="100000"/>
              </a:lnSpc>
              <a:spcBef>
                <a:spcPts val="275"/>
              </a:spcBef>
              <a:spcAft>
                <a:spcPts val="0"/>
              </a:spcAft>
              <a:buClrTx/>
              <a:buSzTx/>
              <a:buFontTx/>
              <a:buNone/>
              <a:tabLst/>
              <a:defRPr/>
            </a:pPr>
            <a:r>
              <a:rPr kumimoji="0" lang="en-US" sz="2500" b="0" i="1" u="none" strike="noStrike" kern="1200" cap="none" spc="-5" normalizeH="0" baseline="0" noProof="0" dirty="0">
                <a:ln>
                  <a:noFill/>
                </a:ln>
                <a:solidFill>
                  <a:srgbClr val="FFFFFF"/>
                </a:solidFill>
                <a:effectLst/>
                <a:uLnTx/>
                <a:uFillTx/>
                <a:latin typeface="Palatino Linotype"/>
                <a:ea typeface="+mn-ea"/>
                <a:cs typeface="Palatino Linotype"/>
              </a:rPr>
              <a:t>Cigna &amp; New</a:t>
            </a:r>
            <a:r>
              <a:rPr kumimoji="0" lang="en-US" sz="2500" b="0" i="1" u="none" strike="noStrike" kern="1200" cap="none" spc="10" normalizeH="0" baseline="0" noProof="0" dirty="0">
                <a:ln>
                  <a:noFill/>
                </a:ln>
                <a:solidFill>
                  <a:srgbClr val="FFFFFF"/>
                </a:solidFill>
                <a:effectLst/>
                <a:uLnTx/>
                <a:uFillTx/>
                <a:latin typeface="Palatino Linotype"/>
                <a:ea typeface="+mn-ea"/>
                <a:cs typeface="Palatino Linotype"/>
              </a:rPr>
              <a:t> </a:t>
            </a:r>
            <a:r>
              <a:rPr kumimoji="0" lang="en-US" sz="2500" b="0" i="1" u="none" strike="noStrike" kern="1200" cap="none" spc="-5" normalizeH="0" baseline="0" noProof="0" dirty="0">
                <a:ln>
                  <a:noFill/>
                </a:ln>
                <a:solidFill>
                  <a:srgbClr val="FFFFFF"/>
                </a:solidFill>
                <a:effectLst/>
                <a:uLnTx/>
                <a:uFillTx/>
                <a:latin typeface="Palatino Linotype"/>
                <a:ea typeface="+mn-ea"/>
                <a:cs typeface="Palatino Linotype"/>
              </a:rPr>
              <a:t>Era</a:t>
            </a:r>
            <a:endParaRPr kumimoji="0" lang="en-US" sz="2500" b="0" i="0" u="none" strike="noStrike" kern="1200" cap="none" spc="0" normalizeH="0" baseline="0" noProof="0" dirty="0">
              <a:ln>
                <a:noFill/>
              </a:ln>
              <a:solidFill>
                <a:schemeClr val="tx1"/>
              </a:solidFill>
              <a:effectLst/>
              <a:uLnTx/>
              <a:uFillTx/>
              <a:latin typeface="Palatino Linotype"/>
              <a:ea typeface="+mn-ea"/>
              <a:cs typeface="Palatino Linotyp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chemeClr val="tx1"/>
              </a:solidFill>
              <a:effectLst/>
              <a:uLnTx/>
              <a:uFillTx/>
              <a:latin typeface="Palatino Linotype"/>
              <a:ea typeface="+mn-ea"/>
              <a:cs typeface="Palatino Linotype"/>
            </a:endParaRPr>
          </a:p>
          <a:p>
            <a:pPr marL="3598545" marR="0" lvl="0" indent="-274955" algn="l" defTabSz="914400" rtl="0" eaLnBrk="1" fontAlgn="auto" latinLnBrk="0" hangingPunct="1">
              <a:lnSpc>
                <a:spcPct val="100000"/>
              </a:lnSpc>
              <a:spcBef>
                <a:spcPts val="0"/>
              </a:spcBef>
              <a:spcAft>
                <a:spcPts val="0"/>
              </a:spcAft>
              <a:buClrTx/>
              <a:buSzTx/>
              <a:buFont typeface="Wingdings"/>
              <a:buChar char=""/>
              <a:tabLst>
                <a:tab pos="3599179" algn="l"/>
              </a:tabLst>
              <a:defRPr/>
            </a:pPr>
            <a:r>
              <a:rPr kumimoji="0" lang="en-US" sz="3600" b="0" i="0" u="heavy" strike="noStrike" kern="1200" cap="none" spc="-5" normalizeH="0" baseline="0" noProof="0" dirty="0">
                <a:ln>
                  <a:noFill/>
                </a:ln>
                <a:solidFill>
                  <a:srgbClr val="FFFFFF"/>
                </a:solidFill>
                <a:effectLst/>
                <a:uLnTx/>
                <a:uFill>
                  <a:solidFill>
                    <a:srgbClr val="FFFFFF"/>
                  </a:solidFill>
                </a:uFill>
                <a:latin typeface="Palatino Linotype"/>
                <a:ea typeface="+mn-ea"/>
                <a:cs typeface="Palatino Linotype"/>
              </a:rPr>
              <a:t>Cancer/Intensive </a:t>
            </a:r>
            <a:r>
              <a:rPr kumimoji="0" lang="en-US" sz="3600" b="0" i="0" u="heavy" strike="noStrike" kern="1200" cap="none" spc="0" normalizeH="0" baseline="0" noProof="0" dirty="0">
                <a:ln>
                  <a:noFill/>
                </a:ln>
                <a:solidFill>
                  <a:srgbClr val="FFFFFF"/>
                </a:solidFill>
                <a:effectLst/>
                <a:uLnTx/>
                <a:uFill>
                  <a:solidFill>
                    <a:srgbClr val="FFFFFF"/>
                  </a:solidFill>
                </a:uFill>
                <a:latin typeface="Palatino Linotype"/>
                <a:ea typeface="+mn-ea"/>
                <a:cs typeface="Palatino Linotype"/>
              </a:rPr>
              <a:t>Care</a:t>
            </a:r>
            <a:endParaRPr kumimoji="0" lang="en-US" sz="3600" b="0" i="0" u="none" strike="noStrike" kern="1200" cap="none" spc="0" normalizeH="0" baseline="0" noProof="0" dirty="0">
              <a:ln>
                <a:noFill/>
              </a:ln>
              <a:solidFill>
                <a:schemeClr val="tx1"/>
              </a:solidFill>
              <a:effectLst/>
              <a:uLnTx/>
              <a:uFillTx/>
              <a:latin typeface="Palatino Linotype"/>
              <a:ea typeface="+mn-ea"/>
              <a:cs typeface="Palatino Linotype"/>
            </a:endParaRPr>
          </a:p>
          <a:p>
            <a:pPr marL="4601845" marR="0" lvl="0" indent="0" algn="l" defTabSz="914400" rtl="0" eaLnBrk="1" fontAlgn="auto" latinLnBrk="0" hangingPunct="1">
              <a:lnSpc>
                <a:spcPct val="100000"/>
              </a:lnSpc>
              <a:spcBef>
                <a:spcPts val="275"/>
              </a:spcBef>
              <a:spcAft>
                <a:spcPts val="0"/>
              </a:spcAft>
              <a:buClrTx/>
              <a:buSzTx/>
              <a:buFontTx/>
              <a:buNone/>
              <a:tabLst/>
              <a:defRPr/>
            </a:pPr>
            <a:r>
              <a:rPr kumimoji="0" lang="en-US" sz="2500" b="0" i="1" u="none" strike="noStrike" kern="1200" cap="none" spc="-5" normalizeH="0" baseline="0" noProof="0" dirty="0">
                <a:ln>
                  <a:noFill/>
                </a:ln>
                <a:solidFill>
                  <a:srgbClr val="FFFFFF"/>
                </a:solidFill>
                <a:effectLst/>
                <a:uLnTx/>
                <a:uFillTx/>
                <a:latin typeface="Palatino Linotype"/>
                <a:ea typeface="+mn-ea"/>
                <a:cs typeface="Palatino Linotype"/>
              </a:rPr>
              <a:t>AFLAC &amp;</a:t>
            </a:r>
            <a:r>
              <a:rPr kumimoji="0" lang="en-US" sz="2500" b="0" i="1" u="none" strike="noStrike" kern="1200" cap="none" spc="-15" normalizeH="0" baseline="0" noProof="0" dirty="0">
                <a:ln>
                  <a:noFill/>
                </a:ln>
                <a:solidFill>
                  <a:srgbClr val="FFFFFF"/>
                </a:solidFill>
                <a:effectLst/>
                <a:uLnTx/>
                <a:uFillTx/>
                <a:latin typeface="Palatino Linotype"/>
                <a:ea typeface="+mn-ea"/>
                <a:cs typeface="Palatino Linotype"/>
              </a:rPr>
              <a:t> </a:t>
            </a:r>
            <a:r>
              <a:rPr kumimoji="0" lang="en-US" sz="2500" b="0" i="1" u="none" strike="noStrike" kern="1200" cap="none" spc="-5" normalizeH="0" baseline="0" noProof="0" dirty="0">
                <a:ln>
                  <a:noFill/>
                </a:ln>
                <a:solidFill>
                  <a:srgbClr val="FFFFFF"/>
                </a:solidFill>
                <a:effectLst/>
                <a:uLnTx/>
                <a:uFillTx/>
                <a:latin typeface="Palatino Linotype"/>
                <a:ea typeface="+mn-ea"/>
                <a:cs typeface="Palatino Linotype"/>
              </a:rPr>
              <a:t>Colonial</a:t>
            </a:r>
            <a:endParaRPr kumimoji="0" lang="en-US" sz="2500" b="0" i="0" u="none" strike="noStrike" kern="1200" cap="none" spc="0" normalizeH="0" baseline="0" noProof="0" dirty="0">
              <a:ln>
                <a:noFill/>
              </a:ln>
              <a:solidFill>
                <a:schemeClr val="tx1"/>
              </a:solidFill>
              <a:effectLst/>
              <a:uLnTx/>
              <a:uFillTx/>
              <a:latin typeface="Palatino Linotype"/>
              <a:ea typeface="+mn-ea"/>
              <a:cs typeface="Palatino Linotype"/>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lang="en-US" sz="1750" b="0" i="0" u="none" strike="noStrike" kern="1200" cap="none" spc="0" normalizeH="0" baseline="0" noProof="0" dirty="0">
              <a:ln>
                <a:noFill/>
              </a:ln>
              <a:solidFill>
                <a:schemeClr val="tx1"/>
              </a:solidFill>
              <a:effectLst/>
              <a:uLnTx/>
              <a:uFillTx/>
              <a:latin typeface="Palatino Linotype"/>
              <a:ea typeface="+mn-ea"/>
              <a:cs typeface="Palatino Linotype"/>
            </a:endParaRPr>
          </a:p>
          <a:p>
            <a:pPr marL="3885565" marR="0" lvl="1" indent="-275590" algn="l" defTabSz="914400" rtl="0" eaLnBrk="1" fontAlgn="auto" latinLnBrk="0" hangingPunct="1">
              <a:lnSpc>
                <a:spcPct val="100000"/>
              </a:lnSpc>
              <a:spcBef>
                <a:spcPts val="0"/>
              </a:spcBef>
              <a:spcAft>
                <a:spcPts val="0"/>
              </a:spcAft>
              <a:buClrTx/>
              <a:buSzTx/>
              <a:buFont typeface="Wingdings"/>
              <a:buChar char=""/>
              <a:tabLst>
                <a:tab pos="3886200" algn="l"/>
              </a:tabLst>
              <a:defRPr/>
            </a:pPr>
            <a:r>
              <a:rPr kumimoji="0" lang="en-US" sz="3600" b="0" i="0" u="heavy" strike="noStrike" kern="1200" cap="none" spc="-5" normalizeH="0" baseline="0" noProof="0" dirty="0">
                <a:ln>
                  <a:noFill/>
                </a:ln>
                <a:solidFill>
                  <a:srgbClr val="FFFFFF"/>
                </a:solidFill>
                <a:effectLst/>
                <a:uLnTx/>
                <a:uFill>
                  <a:solidFill>
                    <a:srgbClr val="FFFFFF"/>
                  </a:solidFill>
                </a:uFill>
                <a:latin typeface="Palatino Linotype"/>
                <a:ea typeface="+mn-ea"/>
                <a:cs typeface="Palatino Linotype"/>
              </a:rPr>
              <a:t>Accident/Disability</a:t>
            </a:r>
            <a:endParaRPr kumimoji="0" lang="en-US" sz="3600" b="0" i="0" u="none" strike="noStrike" kern="1200" cap="none" spc="0" normalizeH="0" baseline="0" noProof="0" dirty="0">
              <a:ln>
                <a:noFill/>
              </a:ln>
              <a:solidFill>
                <a:schemeClr val="tx1"/>
              </a:solidFill>
              <a:effectLst/>
              <a:uLnTx/>
              <a:uFillTx/>
              <a:latin typeface="Palatino Linotype"/>
              <a:ea typeface="+mn-ea"/>
              <a:cs typeface="Palatino Linotype"/>
            </a:endParaRPr>
          </a:p>
          <a:p>
            <a:pPr marL="5314950" marR="0" lvl="0" indent="0" algn="l" defTabSz="914400" rtl="0" eaLnBrk="1" fontAlgn="auto" latinLnBrk="0" hangingPunct="1">
              <a:lnSpc>
                <a:spcPct val="100000"/>
              </a:lnSpc>
              <a:spcBef>
                <a:spcPts val="285"/>
              </a:spcBef>
              <a:spcAft>
                <a:spcPts val="0"/>
              </a:spcAft>
              <a:buClrTx/>
              <a:buSzTx/>
              <a:buFontTx/>
              <a:buNone/>
              <a:tabLst/>
              <a:defRPr/>
            </a:pPr>
            <a:r>
              <a:rPr kumimoji="0" lang="en-US" sz="2500" b="0" i="1" u="none" strike="noStrike" kern="1200" cap="none" spc="-5" normalizeH="0" baseline="0" noProof="0" dirty="0">
                <a:ln>
                  <a:noFill/>
                </a:ln>
                <a:solidFill>
                  <a:srgbClr val="FFFFFF"/>
                </a:solidFill>
                <a:effectLst/>
                <a:uLnTx/>
                <a:uFillTx/>
                <a:latin typeface="Palatino Linotype"/>
                <a:ea typeface="+mn-ea"/>
                <a:cs typeface="Palatino Linotype"/>
              </a:rPr>
              <a:t>Colonial</a:t>
            </a:r>
            <a:endParaRPr kumimoji="0" lang="en-US" sz="2500" b="0" i="0" u="none" strike="noStrike" kern="1200" cap="none" spc="0" normalizeH="0" baseline="0" noProof="0" dirty="0">
              <a:ln>
                <a:noFill/>
              </a:ln>
              <a:solidFill>
                <a:schemeClr val="tx1"/>
              </a:solidFill>
              <a:effectLst/>
              <a:uLnTx/>
              <a:uFillTx/>
              <a:latin typeface="Palatino Linotype"/>
              <a:ea typeface="+mn-ea"/>
              <a:cs typeface="Palatino Linotype"/>
            </a:endParaRPr>
          </a:p>
          <a:p>
            <a:pPr marL="327660" marR="0" lvl="0" indent="-315595" algn="l" defTabSz="914400" rtl="0" eaLnBrk="1" fontAlgn="auto" latinLnBrk="0" hangingPunct="1">
              <a:lnSpc>
                <a:spcPct val="100000"/>
              </a:lnSpc>
              <a:spcBef>
                <a:spcPts val="915"/>
              </a:spcBef>
              <a:spcAft>
                <a:spcPts val="0"/>
              </a:spcAft>
              <a:buClrTx/>
              <a:buSzPct val="109090"/>
              <a:buFont typeface="Wingdings"/>
              <a:buChar char=""/>
              <a:tabLst>
                <a:tab pos="328295" algn="l"/>
              </a:tabLst>
              <a:defRPr/>
            </a:pPr>
            <a:r>
              <a:rPr kumimoji="0" lang="en-US" sz="2200" b="0" i="0" u="none" strike="noStrike" kern="1200" cap="none" spc="-10" normalizeH="0" baseline="0" noProof="0" dirty="0">
                <a:ln>
                  <a:noFill/>
                </a:ln>
                <a:solidFill>
                  <a:srgbClr val="FFFFFF"/>
                </a:solidFill>
                <a:effectLst/>
                <a:uLnTx/>
                <a:uFillTx/>
                <a:latin typeface="Palatino Linotype"/>
                <a:ea typeface="+mn-ea"/>
                <a:cs typeface="Palatino Linotype"/>
              </a:rPr>
              <a:t>Required </a:t>
            </a:r>
            <a:r>
              <a:rPr kumimoji="0" lang="en-US" sz="2200" b="0" i="0" u="none" strike="noStrike" kern="1200" cap="none" spc="-5" normalizeH="0" baseline="0" noProof="0" dirty="0">
                <a:ln>
                  <a:noFill/>
                </a:ln>
                <a:solidFill>
                  <a:srgbClr val="FFFFFF"/>
                </a:solidFill>
                <a:effectLst/>
                <a:uLnTx/>
                <a:uFillTx/>
                <a:latin typeface="Palatino Linotype"/>
                <a:ea typeface="+mn-ea"/>
                <a:cs typeface="Palatino Linotype"/>
              </a:rPr>
              <a:t>to meet with company representative to complete medical</a:t>
            </a:r>
            <a:r>
              <a:rPr kumimoji="0" lang="en-US" sz="2200" b="0" i="0" u="none" strike="noStrike" kern="1200" cap="none" spc="65" normalizeH="0" baseline="0" noProof="0" dirty="0">
                <a:ln>
                  <a:noFill/>
                </a:ln>
                <a:solidFill>
                  <a:srgbClr val="FFFFFF"/>
                </a:solidFill>
                <a:effectLst/>
                <a:uLnTx/>
                <a:uFillTx/>
                <a:latin typeface="Palatino Linotype"/>
                <a:ea typeface="+mn-ea"/>
                <a:cs typeface="Palatino Linotype"/>
              </a:rPr>
              <a:t> </a:t>
            </a:r>
            <a:r>
              <a:rPr kumimoji="0" lang="en-US" sz="2200" b="0" i="0" u="none" strike="noStrike" kern="1200" cap="none" spc="-5" normalizeH="0" baseline="0" noProof="0" dirty="0">
                <a:ln>
                  <a:noFill/>
                </a:ln>
                <a:solidFill>
                  <a:srgbClr val="FFFFFF"/>
                </a:solidFill>
                <a:effectLst/>
                <a:uLnTx/>
                <a:uFillTx/>
                <a:latin typeface="Palatino Linotype"/>
                <a:ea typeface="+mn-ea"/>
                <a:cs typeface="Palatino Linotype"/>
              </a:rPr>
              <a:t>underwriting</a:t>
            </a:r>
            <a:endParaRPr kumimoji="0" lang="en-US" sz="2200" b="0" i="0" u="none" strike="noStrike" kern="1200" cap="none" spc="0" normalizeH="0" baseline="0" noProof="0" dirty="0">
              <a:ln>
                <a:noFill/>
              </a:ln>
              <a:solidFill>
                <a:schemeClr val="tx1"/>
              </a:solidFill>
              <a:effectLst/>
              <a:uLnTx/>
              <a:uFillTx/>
              <a:latin typeface="Palatino Linotype"/>
              <a:ea typeface="+mn-ea"/>
              <a:cs typeface="Palatino Linotype"/>
            </a:endParaRPr>
          </a:p>
          <a:p>
            <a:pPr marL="311150" marR="0" lvl="0" indent="-299085" algn="l" defTabSz="914400" rtl="0" eaLnBrk="1" fontAlgn="auto" latinLnBrk="0" hangingPunct="1">
              <a:lnSpc>
                <a:spcPct val="100000"/>
              </a:lnSpc>
              <a:spcBef>
                <a:spcPts val="790"/>
              </a:spcBef>
              <a:spcAft>
                <a:spcPts val="0"/>
              </a:spcAft>
              <a:buClrTx/>
              <a:buSzTx/>
              <a:buFont typeface="Wingdings"/>
              <a:buChar char=""/>
              <a:tabLst>
                <a:tab pos="311785" algn="l"/>
              </a:tabLst>
              <a:defRPr/>
            </a:pPr>
            <a:r>
              <a:rPr kumimoji="0" lang="en-US" sz="2200" b="0" i="0" u="none" strike="noStrike" kern="1200" cap="none" spc="-5" normalizeH="0" baseline="0" noProof="0" dirty="0">
                <a:ln>
                  <a:noFill/>
                </a:ln>
                <a:solidFill>
                  <a:srgbClr val="FFFFFF"/>
                </a:solidFill>
                <a:effectLst/>
                <a:uLnTx/>
                <a:uFillTx/>
                <a:latin typeface="Palatino Linotype"/>
                <a:ea typeface="+mn-ea"/>
                <a:cs typeface="Palatino Linotype"/>
              </a:rPr>
              <a:t>Plans can either </a:t>
            </a:r>
            <a:r>
              <a:rPr kumimoji="0" lang="en-US" sz="2200" b="0" i="0" u="none" strike="noStrike" kern="1200" cap="none" spc="-15" normalizeH="0" baseline="0" noProof="0" dirty="0">
                <a:ln>
                  <a:noFill/>
                </a:ln>
                <a:solidFill>
                  <a:srgbClr val="FFFFFF"/>
                </a:solidFill>
                <a:effectLst/>
                <a:uLnTx/>
                <a:uFillTx/>
                <a:latin typeface="Palatino Linotype"/>
                <a:ea typeface="+mn-ea"/>
                <a:cs typeface="Palatino Linotype"/>
              </a:rPr>
              <a:t>work </a:t>
            </a:r>
            <a:r>
              <a:rPr kumimoji="0" lang="en-US" sz="2200" b="0" i="0" u="none" strike="noStrike" kern="1200" cap="none" spc="-5" normalizeH="0" baseline="0" noProof="0" dirty="0">
                <a:ln>
                  <a:noFill/>
                </a:ln>
                <a:solidFill>
                  <a:srgbClr val="FFFFFF"/>
                </a:solidFill>
                <a:effectLst/>
                <a:uLnTx/>
                <a:uFillTx/>
                <a:latin typeface="Palatino Linotype"/>
                <a:ea typeface="+mn-ea"/>
                <a:cs typeface="Palatino Linotype"/>
              </a:rPr>
              <a:t>in conjunction with or independently from health</a:t>
            </a:r>
            <a:r>
              <a:rPr kumimoji="0" lang="en-US" sz="2200" b="0" i="0" u="none" strike="noStrike" kern="1200" cap="none" spc="50" normalizeH="0" baseline="0" noProof="0" dirty="0">
                <a:ln>
                  <a:noFill/>
                </a:ln>
                <a:solidFill>
                  <a:srgbClr val="FFFFFF"/>
                </a:solidFill>
                <a:effectLst/>
                <a:uLnTx/>
                <a:uFillTx/>
                <a:latin typeface="Palatino Linotype"/>
                <a:ea typeface="+mn-ea"/>
                <a:cs typeface="Palatino Linotype"/>
              </a:rPr>
              <a:t> </a:t>
            </a:r>
            <a:r>
              <a:rPr kumimoji="0" lang="en-US" sz="2200" b="0" i="0" u="none" strike="noStrike" kern="1200" cap="none" spc="-5" normalizeH="0" baseline="0" noProof="0" dirty="0">
                <a:ln>
                  <a:noFill/>
                </a:ln>
                <a:solidFill>
                  <a:srgbClr val="FFFFFF"/>
                </a:solidFill>
                <a:effectLst/>
                <a:uLnTx/>
                <a:uFillTx/>
                <a:latin typeface="Palatino Linotype"/>
                <a:ea typeface="+mn-ea"/>
                <a:cs typeface="Palatino Linotype"/>
              </a:rPr>
              <a:t>insurance</a:t>
            </a:r>
            <a:endParaRPr kumimoji="0" lang="en-US" sz="2200" b="0" i="0" u="none" strike="noStrike" kern="1200" cap="none" spc="0" normalizeH="0" baseline="0" noProof="0" dirty="0">
              <a:ln>
                <a:noFill/>
              </a:ln>
              <a:solidFill>
                <a:schemeClr val="tx1"/>
              </a:solidFill>
              <a:effectLst/>
              <a:uLnTx/>
              <a:uFillTx/>
              <a:latin typeface="Palatino Linotype"/>
              <a:ea typeface="+mn-ea"/>
              <a:cs typeface="Palatino Linotype"/>
            </a:endParaRPr>
          </a:p>
          <a:p>
            <a:pPr marL="311150" marR="0" lvl="0" indent="-299085" algn="l" defTabSz="914400" rtl="0" eaLnBrk="1" fontAlgn="auto" latinLnBrk="0" hangingPunct="1">
              <a:lnSpc>
                <a:spcPct val="100000"/>
              </a:lnSpc>
              <a:spcBef>
                <a:spcPts val="735"/>
              </a:spcBef>
              <a:spcAft>
                <a:spcPts val="0"/>
              </a:spcAft>
              <a:buClrTx/>
              <a:buSzTx/>
              <a:buFont typeface="Wingdings"/>
              <a:buChar char=""/>
              <a:tabLst>
                <a:tab pos="311785" algn="l"/>
              </a:tabLst>
              <a:defRPr/>
            </a:pPr>
            <a:r>
              <a:rPr kumimoji="0" lang="en-US" sz="2200" b="0" i="0" u="none" strike="noStrike" kern="1200" cap="none" spc="-10" normalizeH="0" baseline="0" noProof="0" dirty="0">
                <a:ln>
                  <a:noFill/>
                </a:ln>
                <a:solidFill>
                  <a:srgbClr val="FFFFFF"/>
                </a:solidFill>
                <a:effectLst/>
                <a:uLnTx/>
                <a:uFillTx/>
                <a:latin typeface="Palatino Linotype"/>
                <a:ea typeface="+mn-ea"/>
                <a:cs typeface="Palatino Linotype"/>
              </a:rPr>
              <a:t>Coverage effective </a:t>
            </a:r>
            <a:r>
              <a:rPr kumimoji="0" lang="en-US" sz="2200" b="0" i="0" u="none" strike="noStrike" kern="1200" cap="none" spc="-5" normalizeH="0" baseline="0" noProof="0" dirty="0">
                <a:ln>
                  <a:noFill/>
                </a:ln>
                <a:solidFill>
                  <a:srgbClr val="FFFFFF"/>
                </a:solidFill>
                <a:effectLst/>
                <a:uLnTx/>
                <a:uFillTx/>
                <a:latin typeface="Palatino Linotype"/>
                <a:ea typeface="+mn-ea"/>
                <a:cs typeface="Palatino Linotype"/>
              </a:rPr>
              <a:t>date determined by </a:t>
            </a:r>
            <a:r>
              <a:rPr kumimoji="0" lang="en-US" sz="2200" b="0" i="0" u="none" strike="noStrike" kern="1200" cap="none" spc="-15" normalizeH="0" baseline="0" noProof="0" dirty="0">
                <a:ln>
                  <a:noFill/>
                </a:ln>
                <a:solidFill>
                  <a:srgbClr val="FFFFFF"/>
                </a:solidFill>
                <a:effectLst/>
                <a:uLnTx/>
                <a:uFillTx/>
                <a:latin typeface="Palatino Linotype"/>
                <a:ea typeface="+mn-ea"/>
                <a:cs typeface="Palatino Linotype"/>
              </a:rPr>
              <a:t>People</a:t>
            </a:r>
            <a:r>
              <a:rPr kumimoji="0" lang="en-US" sz="2200" b="0" i="0" u="none" strike="noStrike" kern="1200" cap="none" spc="-5" normalizeH="0" baseline="0" noProof="0" dirty="0">
                <a:ln>
                  <a:noFill/>
                </a:ln>
                <a:solidFill>
                  <a:srgbClr val="FFFFFF"/>
                </a:solidFill>
                <a:effectLst/>
                <a:uLnTx/>
                <a:uFillTx/>
                <a:latin typeface="Palatino Linotype"/>
                <a:ea typeface="+mn-ea"/>
                <a:cs typeface="Palatino Linotype"/>
              </a:rPr>
              <a:t> </a:t>
            </a:r>
            <a:r>
              <a:rPr kumimoji="0" lang="en-US" sz="2200" b="0" i="0" u="none" strike="noStrike" kern="1200" cap="none" spc="-10" normalizeH="0" baseline="0" noProof="0" dirty="0">
                <a:ln>
                  <a:noFill/>
                </a:ln>
                <a:solidFill>
                  <a:srgbClr val="FFFFFF"/>
                </a:solidFill>
                <a:effectLst/>
                <a:uLnTx/>
                <a:uFillTx/>
                <a:latin typeface="Palatino Linotype"/>
                <a:ea typeface="+mn-ea"/>
                <a:cs typeface="Palatino Linotype"/>
              </a:rPr>
              <a:t>First</a:t>
            </a:r>
            <a:endParaRPr kumimoji="0" lang="en-US" sz="2200" b="0" i="0" u="none" strike="noStrike" kern="1200" cap="none" spc="0" normalizeH="0" baseline="0" noProof="0" dirty="0">
              <a:ln>
                <a:noFill/>
              </a:ln>
              <a:solidFill>
                <a:schemeClr val="tx1"/>
              </a:solidFill>
              <a:effectLst/>
              <a:uLnTx/>
              <a:uFillTx/>
              <a:latin typeface="Palatino Linotype"/>
              <a:ea typeface="+mn-ea"/>
              <a:cs typeface="Palatino Linotype"/>
            </a:endParaRPr>
          </a:p>
        </p:txBody>
      </p:sp>
      <p:sp>
        <p:nvSpPr>
          <p:cNvPr id="3" name="object 3">
            <a:extLst>
              <a:ext uri="{C183D7F6-B498-43B3-948B-1728B52AA6E4}">
                <adec:decorative xmlns:adec="http://schemas.microsoft.com/office/drawing/2017/decorative" val="1"/>
              </a:ext>
            </a:extLst>
          </p:cNvPr>
          <p:cNvSpPr/>
          <p:nvPr/>
        </p:nvSpPr>
        <p:spPr>
          <a:xfrm>
            <a:off x="11569567" y="1447800"/>
            <a:ext cx="562355" cy="4911850"/>
          </a:xfrm>
          <a:prstGeom prst="rect">
            <a:avLst/>
          </a:prstGeom>
          <a:blipFill>
            <a:blip r:embed="rId2" cstate="print"/>
            <a:stretch>
              <a:fillRect/>
            </a:stretch>
          </a:blipFill>
        </p:spPr>
        <p:txBody>
          <a:bodyPr wrap="square" lIns="0" tIns="0" rIns="0" bIns="0" rtlCol="0"/>
          <a:lstStyle/>
          <a:p>
            <a:endParaRPr lang="en-US" noProof="0" dirty="0"/>
          </a:p>
        </p:txBody>
      </p:sp>
      <p:sp>
        <p:nvSpPr>
          <p:cNvPr id="4" name="object 4" descr="Text on a light yellow background with instructions for applying for Aflac Cancer and Aflac Intensive Care policies. It states that a paper application is required, and after completing an election in People First, applicants should access the Aflac brochure on the MyBenefits website, complete it, and mail it to the address at the top of the application. The MyBenefits website is underlined. For application-related questions, contact Aflac or Capital Insurance Agency directly."/>
          <p:cNvSpPr/>
          <p:nvPr/>
        </p:nvSpPr>
        <p:spPr>
          <a:xfrm>
            <a:off x="2074164" y="6044184"/>
            <a:ext cx="8043672" cy="665988"/>
          </a:xfrm>
          <a:prstGeom prst="rect">
            <a:avLst/>
          </a:prstGeom>
          <a:blipFill>
            <a:blip r:embed="rId3" cstate="print"/>
            <a:stretch>
              <a:fillRect/>
            </a:stretch>
          </a:blipFill>
        </p:spPr>
        <p:txBody>
          <a:bodyPr wrap="square" lIns="0" tIns="0" rIns="0" bIns="0" rtlCol="0"/>
          <a:lstStyle/>
          <a:p>
            <a:endParaRPr lang="en-US" noProof="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85982" cy="775356"/>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1910588" y="174752"/>
            <a:ext cx="5328412" cy="452120"/>
          </a:xfrm>
          <a:prstGeom prst="rect">
            <a:avLst/>
          </a:prstGeom>
        </p:spPr>
        <p:txBody>
          <a:bodyPr vert="horz" wrap="square" lIns="0" tIns="12065" rIns="0" bIns="0" rtlCol="0">
            <a:spAutoFit/>
          </a:bodyPr>
          <a:lstStyle/>
          <a:p>
            <a:pPr marL="12700">
              <a:lnSpc>
                <a:spcPct val="100000"/>
              </a:lnSpc>
              <a:spcBef>
                <a:spcPts val="95"/>
              </a:spcBef>
            </a:pPr>
            <a:r>
              <a:rPr lang="en-US" sz="2800" u="heavy" spc="-5" noProof="0" dirty="0">
                <a:solidFill>
                  <a:schemeClr val="bg1"/>
                </a:solidFill>
                <a:uFill>
                  <a:solidFill>
                    <a:srgbClr val="FFFFFF"/>
                  </a:solidFill>
                </a:uFill>
              </a:rPr>
              <a:t>Other Employee</a:t>
            </a:r>
            <a:r>
              <a:rPr lang="en-US" sz="2800" u="heavy" spc="15" noProof="0" dirty="0">
                <a:solidFill>
                  <a:schemeClr val="bg1"/>
                </a:solidFill>
                <a:uFill>
                  <a:solidFill>
                    <a:srgbClr val="FFFFFF"/>
                  </a:solidFill>
                </a:uFill>
              </a:rPr>
              <a:t> </a:t>
            </a:r>
            <a:r>
              <a:rPr lang="en-US" sz="2800" u="heavy" spc="-5" noProof="0" dirty="0">
                <a:solidFill>
                  <a:schemeClr val="bg1"/>
                </a:solidFill>
                <a:uFill>
                  <a:solidFill>
                    <a:srgbClr val="FFFFFF"/>
                  </a:solidFill>
                </a:uFill>
              </a:rPr>
              <a:t>Benefits</a:t>
            </a:r>
            <a:endParaRPr lang="en-US" sz="2800" noProof="0" dirty="0">
              <a:solidFill>
                <a:schemeClr val="bg1"/>
              </a:solidFill>
            </a:endParaRPr>
          </a:p>
        </p:txBody>
      </p:sp>
      <p:graphicFrame>
        <p:nvGraphicFramePr>
          <p:cNvPr id="4" name="object 4"/>
          <p:cNvGraphicFramePr>
            <a:graphicFrameLocks noGrp="1"/>
          </p:cNvGraphicFramePr>
          <p:nvPr>
            <p:extLst>
              <p:ext uri="{D42A27DB-BD31-4B8C-83A1-F6EECF244321}">
                <p14:modId xmlns:p14="http://schemas.microsoft.com/office/powerpoint/2010/main" val="2378424172"/>
              </p:ext>
            </p:extLst>
          </p:nvPr>
        </p:nvGraphicFramePr>
        <p:xfrm>
          <a:off x="4351146" y="834897"/>
          <a:ext cx="3345179" cy="1127886"/>
        </p:xfrm>
        <a:graphic>
          <a:graphicData uri="http://schemas.openxmlformats.org/drawingml/2006/table">
            <a:tbl>
              <a:tblPr firstRow="1" bandRow="1">
                <a:tableStyleId>{2D5ABB26-0587-4C30-8999-92F81FD0307C}</a:tableStyleId>
              </a:tblPr>
              <a:tblGrid>
                <a:gridCol w="3345179">
                  <a:extLst>
                    <a:ext uri="{9D8B030D-6E8A-4147-A177-3AD203B41FA5}">
                      <a16:colId xmlns:a16="http://schemas.microsoft.com/office/drawing/2014/main" val="20000"/>
                    </a:ext>
                  </a:extLst>
                </a:gridCol>
              </a:tblGrid>
              <a:tr h="579119">
                <a:tc>
                  <a:txBody>
                    <a:bodyPr/>
                    <a:lstStyle/>
                    <a:p>
                      <a:pPr marL="91440">
                        <a:lnSpc>
                          <a:spcPct val="100000"/>
                        </a:lnSpc>
                        <a:spcBef>
                          <a:spcPts val="150"/>
                        </a:spcBef>
                      </a:pPr>
                      <a:r>
                        <a:rPr lang="en-US" sz="3200" b="1" u="heavy" noProof="0" dirty="0">
                          <a:solidFill>
                            <a:schemeClr val="bg2"/>
                          </a:solidFill>
                          <a:uFill>
                            <a:solidFill>
                              <a:srgbClr val="0462C1"/>
                            </a:solidFill>
                          </a:uFill>
                          <a:latin typeface="Palatino Linotype"/>
                          <a:cs typeface="Palatino Linotype"/>
                          <a:hlinkClick r:id="rId3">
                            <a:extLst>
                              <a:ext uri="{A12FA001-AC4F-418D-AE19-62706E023703}">
                                <ahyp:hlinkClr xmlns:ahyp="http://schemas.microsoft.com/office/drawing/2018/hyperlinkcolor" val="tx"/>
                              </a:ext>
                            </a:extLst>
                          </a:hlinkClick>
                        </a:rPr>
                        <a:t>Gabor</a:t>
                      </a:r>
                      <a:r>
                        <a:rPr lang="en-US" sz="3200" b="1" u="heavy" spc="-40" noProof="0" dirty="0">
                          <a:solidFill>
                            <a:srgbClr val="0000FF"/>
                          </a:solidFill>
                          <a:uFill>
                            <a:solidFill>
                              <a:srgbClr val="0462C1"/>
                            </a:solidFill>
                          </a:uFill>
                          <a:latin typeface="Palatino Linotype"/>
                          <a:cs typeface="Palatino Linotype"/>
                          <a:hlinkClick r:id="rId3">
                            <a:extLst>
                              <a:ext uri="{A12FA001-AC4F-418D-AE19-62706E023703}">
                                <ahyp:hlinkClr xmlns:ahyp="http://schemas.microsoft.com/office/drawing/2018/hyperlinkcolor" val="tx"/>
                              </a:ext>
                            </a:extLst>
                          </a:hlinkClick>
                        </a:rPr>
                        <a:t> </a:t>
                      </a:r>
                      <a:r>
                        <a:rPr lang="en-US" sz="3200" b="1" u="heavy" noProof="0" dirty="0">
                          <a:solidFill>
                            <a:schemeClr val="bg2"/>
                          </a:solidFill>
                          <a:uFill>
                            <a:solidFill>
                              <a:srgbClr val="0462C1"/>
                            </a:solidFill>
                          </a:uFill>
                          <a:latin typeface="Palatino Linotype"/>
                          <a:cs typeface="Palatino Linotype"/>
                          <a:hlinkClick r:id="rId3">
                            <a:extLst>
                              <a:ext uri="{A12FA001-AC4F-418D-AE19-62706E023703}">
                                <ahyp:hlinkClr xmlns:ahyp="http://schemas.microsoft.com/office/drawing/2018/hyperlinkcolor" val="tx"/>
                              </a:ext>
                            </a:extLst>
                          </a:hlinkClick>
                        </a:rPr>
                        <a:t>Agency</a:t>
                      </a:r>
                      <a:endParaRPr lang="en-US" sz="3200" noProof="0" dirty="0">
                        <a:solidFill>
                          <a:schemeClr val="bg2"/>
                        </a:solidFill>
                        <a:latin typeface="Palatino Linotype"/>
                        <a:cs typeface="Palatino Linotype"/>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2350"/>
                    </a:solidFill>
                  </a:tcPr>
                </a:tc>
                <a:extLst>
                  <a:ext uri="{0D108BD9-81ED-4DB2-BD59-A6C34878D82A}">
                    <a16:rowId xmlns:a16="http://schemas.microsoft.com/office/drawing/2014/main" val="10000"/>
                  </a:ext>
                </a:extLst>
              </a:tr>
              <a:tr h="548767">
                <a:tc>
                  <a:txBody>
                    <a:bodyPr/>
                    <a:lstStyle/>
                    <a:p>
                      <a:pPr marL="91440">
                        <a:lnSpc>
                          <a:spcPct val="100000"/>
                        </a:lnSpc>
                        <a:spcBef>
                          <a:spcPts val="240"/>
                        </a:spcBef>
                      </a:pPr>
                      <a:r>
                        <a:rPr lang="en-US" sz="1800" noProof="0" dirty="0">
                          <a:solidFill>
                            <a:srgbClr val="001F5F"/>
                          </a:solidFill>
                          <a:latin typeface="Palatino Linotype"/>
                          <a:cs typeface="Palatino Linotype"/>
                        </a:rPr>
                        <a:t>Disability Plan – </a:t>
                      </a:r>
                      <a:r>
                        <a:rPr lang="en-US" sz="1800" spc="-5" noProof="0" dirty="0">
                          <a:solidFill>
                            <a:srgbClr val="001F5F"/>
                          </a:solidFill>
                          <a:latin typeface="Palatino Linotype"/>
                          <a:cs typeface="Palatino Linotype"/>
                        </a:rPr>
                        <a:t>paid by</a:t>
                      </a:r>
                      <a:r>
                        <a:rPr lang="en-US" sz="1800" spc="-70" noProof="0" dirty="0">
                          <a:solidFill>
                            <a:srgbClr val="001F5F"/>
                          </a:solidFill>
                          <a:latin typeface="Palatino Linotype"/>
                          <a:cs typeface="Palatino Linotype"/>
                        </a:rPr>
                        <a:t> </a:t>
                      </a:r>
                      <a:r>
                        <a:rPr lang="en-US" sz="1800" noProof="0" dirty="0">
                          <a:solidFill>
                            <a:srgbClr val="001F5F"/>
                          </a:solidFill>
                          <a:latin typeface="Palatino Linotype"/>
                          <a:cs typeface="Palatino Linotype"/>
                        </a:rPr>
                        <a:t>COM</a:t>
                      </a:r>
                      <a:endParaRPr lang="en-US" sz="1800" noProof="0" dirty="0">
                        <a:latin typeface="Palatino Linotype"/>
                        <a:cs typeface="Palatino Linotype"/>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bl>
          </a:graphicData>
        </a:graphic>
      </p:graphicFrame>
      <p:pic>
        <p:nvPicPr>
          <p:cNvPr id="16" name="Picture 15" descr="pet BENEFIT SOLUTIONS logo">
            <a:extLst>
              <a:ext uri="{FF2B5EF4-FFF2-40B4-BE49-F238E27FC236}">
                <a16:creationId xmlns:a16="http://schemas.microsoft.com/office/drawing/2014/main" id="{F5327A8A-FB06-10D7-5659-9A2FEE1BF6E5}"/>
              </a:ext>
            </a:extLst>
          </p:cNvPr>
          <p:cNvPicPr>
            <a:picLocks noChangeAspect="1"/>
          </p:cNvPicPr>
          <p:nvPr/>
        </p:nvPicPr>
        <p:blipFill>
          <a:blip r:embed="rId4"/>
          <a:stretch>
            <a:fillRect/>
          </a:stretch>
        </p:blipFill>
        <p:spPr>
          <a:xfrm>
            <a:off x="8991600" y="941727"/>
            <a:ext cx="1286129" cy="875376"/>
          </a:xfrm>
          <a:prstGeom prst="rect">
            <a:avLst/>
          </a:prstGeom>
        </p:spPr>
      </p:pic>
      <p:graphicFrame>
        <p:nvGraphicFramePr>
          <p:cNvPr id="5" name="object 5"/>
          <p:cNvGraphicFramePr>
            <a:graphicFrameLocks noGrp="1"/>
          </p:cNvGraphicFramePr>
          <p:nvPr>
            <p:extLst>
              <p:ext uri="{D42A27DB-BD31-4B8C-83A1-F6EECF244321}">
                <p14:modId xmlns:p14="http://schemas.microsoft.com/office/powerpoint/2010/main" val="1330628862"/>
              </p:ext>
            </p:extLst>
          </p:nvPr>
        </p:nvGraphicFramePr>
        <p:xfrm>
          <a:off x="263728" y="2135251"/>
          <a:ext cx="11518899" cy="1066926"/>
        </p:xfrm>
        <a:graphic>
          <a:graphicData uri="http://schemas.openxmlformats.org/drawingml/2006/table">
            <a:tbl>
              <a:tblPr firstRow="1" bandRow="1">
                <a:tableStyleId>{2D5ABB26-0587-4C30-8999-92F81FD0307C}</a:tableStyleId>
              </a:tblPr>
              <a:tblGrid>
                <a:gridCol w="4345305">
                  <a:extLst>
                    <a:ext uri="{9D8B030D-6E8A-4147-A177-3AD203B41FA5}">
                      <a16:colId xmlns:a16="http://schemas.microsoft.com/office/drawing/2014/main" val="20000"/>
                    </a:ext>
                  </a:extLst>
                </a:gridCol>
                <a:gridCol w="2936239">
                  <a:extLst>
                    <a:ext uri="{9D8B030D-6E8A-4147-A177-3AD203B41FA5}">
                      <a16:colId xmlns:a16="http://schemas.microsoft.com/office/drawing/2014/main" val="20001"/>
                    </a:ext>
                  </a:extLst>
                </a:gridCol>
                <a:gridCol w="4237355">
                  <a:extLst>
                    <a:ext uri="{9D8B030D-6E8A-4147-A177-3AD203B41FA5}">
                      <a16:colId xmlns:a16="http://schemas.microsoft.com/office/drawing/2014/main" val="20002"/>
                    </a:ext>
                  </a:extLst>
                </a:gridCol>
              </a:tblGrid>
              <a:tr h="518160">
                <a:tc gridSpan="3">
                  <a:txBody>
                    <a:bodyPr/>
                    <a:lstStyle/>
                    <a:p>
                      <a:pPr marL="90805">
                        <a:lnSpc>
                          <a:spcPct val="100000"/>
                        </a:lnSpc>
                        <a:spcBef>
                          <a:spcPts val="180"/>
                        </a:spcBef>
                      </a:pPr>
                      <a:r>
                        <a:rPr lang="en-US" sz="2800" b="1" u="heavy" spc="-5" noProof="0" dirty="0">
                          <a:solidFill>
                            <a:schemeClr val="bg2"/>
                          </a:solidFill>
                          <a:uFill>
                            <a:solidFill>
                              <a:srgbClr val="0462C1"/>
                            </a:solidFill>
                          </a:uFill>
                          <a:latin typeface="Palatino Linotype"/>
                          <a:cs typeface="Palatino Linotype"/>
                          <a:hlinkClick r:id="rId5">
                            <a:extLst>
                              <a:ext uri="{A12FA001-AC4F-418D-AE19-62706E023703}">
                                <ahyp:hlinkClr xmlns:ahyp="http://schemas.microsoft.com/office/drawing/2018/hyperlinkcolor" val="tx"/>
                              </a:ext>
                            </a:extLst>
                          </a:hlinkClick>
                        </a:rPr>
                        <a:t>Preferred Legal Plan</a:t>
                      </a:r>
                      <a:endParaRPr lang="en-US" sz="2800" noProof="0" dirty="0">
                        <a:solidFill>
                          <a:schemeClr val="bg2"/>
                        </a:solidFill>
                        <a:latin typeface="Palatino Linotype"/>
                        <a:cs typeface="Palatino Linotype"/>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235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48766">
                <a:tc>
                  <a:txBody>
                    <a:bodyPr/>
                    <a:lstStyle/>
                    <a:p>
                      <a:pPr marL="90805">
                        <a:lnSpc>
                          <a:spcPct val="100000"/>
                        </a:lnSpc>
                        <a:spcBef>
                          <a:spcPts val="240"/>
                        </a:spcBef>
                      </a:pPr>
                      <a:r>
                        <a:rPr lang="en-US" sz="1800" spc="-5" noProof="0" dirty="0">
                          <a:solidFill>
                            <a:srgbClr val="001F5F"/>
                          </a:solidFill>
                          <a:latin typeface="Palatino Linotype"/>
                          <a:cs typeface="Palatino Linotype"/>
                        </a:rPr>
                        <a:t>Unlimited Legal </a:t>
                      </a:r>
                      <a:r>
                        <a:rPr lang="en-US" sz="1800" noProof="0" dirty="0">
                          <a:solidFill>
                            <a:srgbClr val="001F5F"/>
                          </a:solidFill>
                          <a:latin typeface="Palatino Linotype"/>
                          <a:cs typeface="Palatino Linotype"/>
                        </a:rPr>
                        <a:t>Advice via</a:t>
                      </a:r>
                      <a:r>
                        <a:rPr lang="en-US" sz="1800" spc="-100" noProof="0" dirty="0">
                          <a:solidFill>
                            <a:srgbClr val="001F5F"/>
                          </a:solidFill>
                          <a:latin typeface="Palatino Linotype"/>
                          <a:cs typeface="Palatino Linotype"/>
                        </a:rPr>
                        <a:t> </a:t>
                      </a:r>
                      <a:r>
                        <a:rPr lang="en-US" sz="1800" spc="-5" noProof="0" dirty="0">
                          <a:solidFill>
                            <a:srgbClr val="001F5F"/>
                          </a:solidFill>
                          <a:latin typeface="Palatino Linotype"/>
                          <a:cs typeface="Palatino Linotype"/>
                        </a:rPr>
                        <a:t>phone</a:t>
                      </a:r>
                      <a:endParaRPr lang="en-US" sz="1800" noProof="0" dirty="0">
                        <a:latin typeface="Palatino Linotype"/>
                        <a:cs typeface="Palatino Linotype"/>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327025">
                        <a:lnSpc>
                          <a:spcPct val="100000"/>
                        </a:lnSpc>
                        <a:spcBef>
                          <a:spcPts val="240"/>
                        </a:spcBef>
                      </a:pPr>
                      <a:r>
                        <a:rPr lang="en-US" sz="1800" noProof="0" dirty="0">
                          <a:solidFill>
                            <a:srgbClr val="001F5F"/>
                          </a:solidFill>
                          <a:latin typeface="Palatino Linotype"/>
                          <a:cs typeface="Palatino Linotype"/>
                        </a:rPr>
                        <a:t>Can cancel at any</a:t>
                      </a:r>
                      <a:r>
                        <a:rPr lang="en-US" sz="1800" spc="-55" noProof="0" dirty="0">
                          <a:solidFill>
                            <a:srgbClr val="001F5F"/>
                          </a:solidFill>
                          <a:latin typeface="Palatino Linotype"/>
                          <a:cs typeface="Palatino Linotype"/>
                        </a:rPr>
                        <a:t> </a:t>
                      </a:r>
                      <a:r>
                        <a:rPr lang="en-US" sz="1800" spc="-5" noProof="0" dirty="0">
                          <a:solidFill>
                            <a:srgbClr val="001F5F"/>
                          </a:solidFill>
                          <a:latin typeface="Palatino Linotype"/>
                          <a:cs typeface="Palatino Linotype"/>
                        </a:rPr>
                        <a:t>time</a:t>
                      </a:r>
                      <a:endParaRPr lang="en-US" sz="1800" noProof="0" dirty="0">
                        <a:latin typeface="Palatino Linotype"/>
                        <a:cs typeface="Palatino Linotype"/>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1547495">
                        <a:lnSpc>
                          <a:spcPct val="100000"/>
                        </a:lnSpc>
                        <a:spcBef>
                          <a:spcPts val="240"/>
                        </a:spcBef>
                      </a:pPr>
                      <a:r>
                        <a:rPr lang="en-US" sz="1800" spc="-5" noProof="0" dirty="0">
                          <a:solidFill>
                            <a:srgbClr val="001F5F"/>
                          </a:solidFill>
                          <a:latin typeface="Palatino Linotype"/>
                          <a:cs typeface="Palatino Linotype"/>
                        </a:rPr>
                        <a:t>$4.98/Bi-weekly</a:t>
                      </a:r>
                      <a:r>
                        <a:rPr lang="en-US" sz="1800" spc="-35" noProof="0" dirty="0">
                          <a:solidFill>
                            <a:srgbClr val="001F5F"/>
                          </a:solidFill>
                          <a:latin typeface="Palatino Linotype"/>
                          <a:cs typeface="Palatino Linotype"/>
                        </a:rPr>
                        <a:t> </a:t>
                      </a:r>
                      <a:r>
                        <a:rPr lang="en-US" sz="1800" noProof="0" dirty="0">
                          <a:solidFill>
                            <a:srgbClr val="001F5F"/>
                          </a:solidFill>
                          <a:latin typeface="Palatino Linotype"/>
                          <a:cs typeface="Palatino Linotype"/>
                        </a:rPr>
                        <a:t>Premium</a:t>
                      </a:r>
                      <a:endParaRPr lang="en-US" sz="1800" noProof="0" dirty="0">
                        <a:latin typeface="Palatino Linotype"/>
                        <a:cs typeface="Palatino Linotype"/>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bl>
          </a:graphicData>
        </a:graphic>
      </p:graphicFrame>
      <p:sp>
        <p:nvSpPr>
          <p:cNvPr id="6" name="object 6">
            <a:extLst>
              <a:ext uri="{C183D7F6-B498-43B3-948B-1728B52AA6E4}">
                <adec:decorative xmlns:adec="http://schemas.microsoft.com/office/drawing/2017/decorative" val="1"/>
              </a:ext>
            </a:extLst>
          </p:cNvPr>
          <p:cNvSpPr/>
          <p:nvPr/>
        </p:nvSpPr>
        <p:spPr>
          <a:xfrm>
            <a:off x="270078" y="3906139"/>
            <a:ext cx="4345940" cy="1370330"/>
          </a:xfrm>
          <a:custGeom>
            <a:avLst/>
            <a:gdLst/>
            <a:ahLst/>
            <a:cxnLst/>
            <a:rect l="l" t="t" r="r" b="b"/>
            <a:pathLst>
              <a:path w="4345940" h="1370329">
                <a:moveTo>
                  <a:pt x="0" y="1369949"/>
                </a:moveTo>
                <a:lnTo>
                  <a:pt x="4345686" y="1369949"/>
                </a:lnTo>
                <a:lnTo>
                  <a:pt x="4345686" y="0"/>
                </a:lnTo>
                <a:lnTo>
                  <a:pt x="0" y="0"/>
                </a:lnTo>
                <a:lnTo>
                  <a:pt x="0" y="1369949"/>
                </a:lnTo>
                <a:close/>
              </a:path>
            </a:pathLst>
          </a:custGeom>
          <a:solidFill>
            <a:srgbClr val="CFD4EA"/>
          </a:solidFill>
        </p:spPr>
        <p:txBody>
          <a:bodyPr wrap="square" lIns="0" tIns="0" rIns="0" bIns="0" rtlCol="0"/>
          <a:lstStyle/>
          <a:p>
            <a:endParaRPr lang="en-US" noProof="0" dirty="0"/>
          </a:p>
        </p:txBody>
      </p:sp>
      <p:sp>
        <p:nvSpPr>
          <p:cNvPr id="7" name="object 7">
            <a:extLst>
              <a:ext uri="{C183D7F6-B498-43B3-948B-1728B52AA6E4}">
                <adec:decorative xmlns:adec="http://schemas.microsoft.com/office/drawing/2017/decorative" val="1"/>
              </a:ext>
            </a:extLst>
          </p:cNvPr>
          <p:cNvSpPr/>
          <p:nvPr/>
        </p:nvSpPr>
        <p:spPr>
          <a:xfrm>
            <a:off x="4615688" y="3906139"/>
            <a:ext cx="2936875" cy="1370330"/>
          </a:xfrm>
          <a:custGeom>
            <a:avLst/>
            <a:gdLst/>
            <a:ahLst/>
            <a:cxnLst/>
            <a:rect l="l" t="t" r="r" b="b"/>
            <a:pathLst>
              <a:path w="2936875" h="1370329">
                <a:moveTo>
                  <a:pt x="0" y="1369949"/>
                </a:moveTo>
                <a:lnTo>
                  <a:pt x="2936620" y="1369949"/>
                </a:lnTo>
                <a:lnTo>
                  <a:pt x="2936620" y="0"/>
                </a:lnTo>
                <a:lnTo>
                  <a:pt x="0" y="0"/>
                </a:lnTo>
                <a:lnTo>
                  <a:pt x="0" y="1369949"/>
                </a:lnTo>
                <a:close/>
              </a:path>
            </a:pathLst>
          </a:custGeom>
          <a:solidFill>
            <a:srgbClr val="CFD4EA"/>
          </a:solidFill>
        </p:spPr>
        <p:txBody>
          <a:bodyPr wrap="square" lIns="0" tIns="0" rIns="0" bIns="0" rtlCol="0"/>
          <a:lstStyle/>
          <a:p>
            <a:endParaRPr lang="en-US" noProof="0" dirty="0"/>
          </a:p>
        </p:txBody>
      </p:sp>
      <p:sp>
        <p:nvSpPr>
          <p:cNvPr id="8" name="object 8">
            <a:extLst>
              <a:ext uri="{C183D7F6-B498-43B3-948B-1728B52AA6E4}">
                <adec:decorative xmlns:adec="http://schemas.microsoft.com/office/drawing/2017/decorative" val="1"/>
              </a:ext>
            </a:extLst>
          </p:cNvPr>
          <p:cNvSpPr/>
          <p:nvPr/>
        </p:nvSpPr>
        <p:spPr>
          <a:xfrm>
            <a:off x="7552308" y="3906139"/>
            <a:ext cx="4237990" cy="1370330"/>
          </a:xfrm>
          <a:custGeom>
            <a:avLst/>
            <a:gdLst/>
            <a:ahLst/>
            <a:cxnLst/>
            <a:rect l="l" t="t" r="r" b="b"/>
            <a:pathLst>
              <a:path w="4237990" h="1370329">
                <a:moveTo>
                  <a:pt x="0" y="1369949"/>
                </a:moveTo>
                <a:lnTo>
                  <a:pt x="4237862" y="1369949"/>
                </a:lnTo>
                <a:lnTo>
                  <a:pt x="4237862" y="0"/>
                </a:lnTo>
                <a:lnTo>
                  <a:pt x="0" y="0"/>
                </a:lnTo>
                <a:lnTo>
                  <a:pt x="0" y="1369949"/>
                </a:lnTo>
                <a:close/>
              </a:path>
            </a:pathLst>
          </a:custGeom>
          <a:solidFill>
            <a:srgbClr val="CFD4EA"/>
          </a:solidFill>
        </p:spPr>
        <p:txBody>
          <a:bodyPr wrap="square" lIns="0" tIns="0" rIns="0" bIns="0" rtlCol="0"/>
          <a:lstStyle/>
          <a:p>
            <a:endParaRPr lang="en-US" noProof="0" dirty="0"/>
          </a:p>
        </p:txBody>
      </p:sp>
      <p:graphicFrame>
        <p:nvGraphicFramePr>
          <p:cNvPr id="9" name="object 9"/>
          <p:cNvGraphicFramePr>
            <a:graphicFrameLocks noGrp="1"/>
          </p:cNvGraphicFramePr>
          <p:nvPr>
            <p:extLst>
              <p:ext uri="{D42A27DB-BD31-4B8C-83A1-F6EECF244321}">
                <p14:modId xmlns:p14="http://schemas.microsoft.com/office/powerpoint/2010/main" val="660042692"/>
              </p:ext>
            </p:extLst>
          </p:nvPr>
        </p:nvGraphicFramePr>
        <p:xfrm>
          <a:off x="263728" y="3351529"/>
          <a:ext cx="11518899" cy="1918208"/>
        </p:xfrm>
        <a:graphic>
          <a:graphicData uri="http://schemas.openxmlformats.org/drawingml/2006/table">
            <a:tbl>
              <a:tblPr firstRow="1" bandRow="1">
                <a:tableStyleId>{2D5ABB26-0587-4C30-8999-92F81FD0307C}</a:tableStyleId>
              </a:tblPr>
              <a:tblGrid>
                <a:gridCol w="4345305">
                  <a:extLst>
                    <a:ext uri="{9D8B030D-6E8A-4147-A177-3AD203B41FA5}">
                      <a16:colId xmlns:a16="http://schemas.microsoft.com/office/drawing/2014/main" val="20000"/>
                    </a:ext>
                  </a:extLst>
                </a:gridCol>
                <a:gridCol w="2936239">
                  <a:extLst>
                    <a:ext uri="{9D8B030D-6E8A-4147-A177-3AD203B41FA5}">
                      <a16:colId xmlns:a16="http://schemas.microsoft.com/office/drawing/2014/main" val="20001"/>
                    </a:ext>
                  </a:extLst>
                </a:gridCol>
                <a:gridCol w="4237355">
                  <a:extLst>
                    <a:ext uri="{9D8B030D-6E8A-4147-A177-3AD203B41FA5}">
                      <a16:colId xmlns:a16="http://schemas.microsoft.com/office/drawing/2014/main" val="20002"/>
                    </a:ext>
                  </a:extLst>
                </a:gridCol>
              </a:tblGrid>
              <a:tr h="548259">
                <a:tc gridSpan="3">
                  <a:txBody>
                    <a:bodyPr/>
                    <a:lstStyle/>
                    <a:p>
                      <a:pPr marL="90805">
                        <a:lnSpc>
                          <a:spcPct val="100000"/>
                        </a:lnSpc>
                        <a:spcBef>
                          <a:spcPts val="180"/>
                        </a:spcBef>
                      </a:pPr>
                      <a:r>
                        <a:rPr lang="en-US" sz="2800" b="1" u="heavy" spc="-5" noProof="0" dirty="0">
                          <a:solidFill>
                            <a:schemeClr val="bg2"/>
                          </a:solidFill>
                          <a:uFill>
                            <a:solidFill>
                              <a:srgbClr val="2D75B6"/>
                            </a:solidFill>
                          </a:uFill>
                          <a:latin typeface="Palatino Linotype"/>
                          <a:cs typeface="Palatino Linotype"/>
                        </a:rPr>
                        <a:t>Credit</a:t>
                      </a:r>
                      <a:r>
                        <a:rPr lang="en-US" sz="2800" b="1" u="heavy" spc="10" noProof="0" dirty="0">
                          <a:solidFill>
                            <a:schemeClr val="bg2"/>
                          </a:solidFill>
                          <a:uFill>
                            <a:solidFill>
                              <a:srgbClr val="2D75B6"/>
                            </a:solidFill>
                          </a:uFill>
                          <a:latin typeface="Palatino Linotype"/>
                          <a:cs typeface="Palatino Linotype"/>
                        </a:rPr>
                        <a:t> </a:t>
                      </a:r>
                      <a:r>
                        <a:rPr lang="en-US" sz="2800" b="1" u="heavy" spc="-5" noProof="0" dirty="0">
                          <a:solidFill>
                            <a:schemeClr val="bg2"/>
                          </a:solidFill>
                          <a:uFill>
                            <a:solidFill>
                              <a:srgbClr val="2D75B6"/>
                            </a:solidFill>
                          </a:uFill>
                          <a:latin typeface="Palatino Linotype"/>
                          <a:cs typeface="Palatino Linotype"/>
                        </a:rPr>
                        <a:t>Unions</a:t>
                      </a:r>
                      <a:endParaRPr lang="en-US" sz="2800" noProof="0" dirty="0">
                        <a:solidFill>
                          <a:schemeClr val="bg2"/>
                        </a:solidFill>
                        <a:latin typeface="Palatino Linotype"/>
                        <a:cs typeface="Palatino Linotype"/>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235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369949">
                <a:tc>
                  <a:txBody>
                    <a:bodyPr/>
                    <a:lstStyle/>
                    <a:p>
                      <a:pPr algn="ctr">
                        <a:lnSpc>
                          <a:spcPct val="100000"/>
                        </a:lnSpc>
                        <a:spcBef>
                          <a:spcPts val="265"/>
                        </a:spcBef>
                      </a:pPr>
                      <a:r>
                        <a:rPr lang="en-US" sz="1600" u="sng" spc="-5" noProof="0" dirty="0" err="1">
                          <a:solidFill>
                            <a:srgbClr val="0462C1"/>
                          </a:solidFill>
                          <a:uFill>
                            <a:solidFill>
                              <a:srgbClr val="0462C1"/>
                            </a:solidFill>
                          </a:uFill>
                          <a:latin typeface="Palatino Linotype"/>
                          <a:cs typeface="Palatino Linotype"/>
                          <a:hlinkClick r:id="rId6"/>
                        </a:rPr>
                        <a:t>iTHINK</a:t>
                      </a:r>
                      <a:r>
                        <a:rPr lang="en-US" sz="1600" u="sng" spc="-5" noProof="0" dirty="0">
                          <a:solidFill>
                            <a:srgbClr val="0462C1"/>
                          </a:solidFill>
                          <a:uFill>
                            <a:solidFill>
                              <a:srgbClr val="0462C1"/>
                            </a:solidFill>
                          </a:uFill>
                          <a:latin typeface="Palatino Linotype"/>
                          <a:cs typeface="Palatino Linotype"/>
                          <a:hlinkClick r:id="rId6"/>
                        </a:rPr>
                        <a:t> Southeast </a:t>
                      </a:r>
                      <a:r>
                        <a:rPr lang="en-US" sz="1600" u="sng" spc="-10" noProof="0" dirty="0">
                          <a:solidFill>
                            <a:srgbClr val="0462C1"/>
                          </a:solidFill>
                          <a:uFill>
                            <a:solidFill>
                              <a:srgbClr val="0462C1"/>
                            </a:solidFill>
                          </a:uFill>
                          <a:latin typeface="Palatino Linotype"/>
                          <a:cs typeface="Palatino Linotype"/>
                          <a:hlinkClick r:id="rId6"/>
                        </a:rPr>
                        <a:t>Employees </a:t>
                      </a:r>
                      <a:r>
                        <a:rPr lang="en-US" sz="1600" u="sng" spc="-5" noProof="0" dirty="0">
                          <a:solidFill>
                            <a:srgbClr val="0462C1"/>
                          </a:solidFill>
                          <a:uFill>
                            <a:solidFill>
                              <a:srgbClr val="0462C1"/>
                            </a:solidFill>
                          </a:uFill>
                          <a:latin typeface="Palatino Linotype"/>
                          <a:cs typeface="Palatino Linotype"/>
                          <a:hlinkClick r:id="rId6"/>
                        </a:rPr>
                        <a:t>Credit</a:t>
                      </a:r>
                      <a:r>
                        <a:rPr lang="en-US" sz="1600" u="sng" spc="10" noProof="0" dirty="0">
                          <a:solidFill>
                            <a:srgbClr val="0462C1"/>
                          </a:solidFill>
                          <a:uFill>
                            <a:solidFill>
                              <a:srgbClr val="0462C1"/>
                            </a:solidFill>
                          </a:uFill>
                          <a:latin typeface="Palatino Linotype"/>
                          <a:cs typeface="Palatino Linotype"/>
                          <a:hlinkClick r:id="rId6"/>
                        </a:rPr>
                        <a:t> </a:t>
                      </a:r>
                      <a:r>
                        <a:rPr lang="en-US" sz="1600" u="sng" spc="-5" noProof="0" dirty="0">
                          <a:solidFill>
                            <a:srgbClr val="0462C1"/>
                          </a:solidFill>
                          <a:uFill>
                            <a:solidFill>
                              <a:srgbClr val="0462C1"/>
                            </a:solidFill>
                          </a:uFill>
                          <a:latin typeface="Palatino Linotype"/>
                          <a:cs typeface="Palatino Linotype"/>
                          <a:hlinkClick r:id="rId6"/>
                        </a:rPr>
                        <a:t>Union</a:t>
                      </a:r>
                      <a:endParaRPr lang="en-US" sz="1600" noProof="0" dirty="0">
                        <a:latin typeface="Palatino Linotype"/>
                        <a:cs typeface="Palatino Linotype"/>
                      </a:endParaRPr>
                    </a:p>
                    <a:p>
                      <a:pPr algn="ctr">
                        <a:lnSpc>
                          <a:spcPct val="100000"/>
                        </a:lnSpc>
                        <a:spcBef>
                          <a:spcPts val="15"/>
                        </a:spcBef>
                      </a:pPr>
                      <a:r>
                        <a:rPr lang="en-US" sz="1200" spc="-5" noProof="0" dirty="0">
                          <a:solidFill>
                            <a:srgbClr val="001F5F"/>
                          </a:solidFill>
                          <a:latin typeface="Palatino Linotype"/>
                          <a:cs typeface="Palatino Linotype"/>
                        </a:rPr>
                        <a:t>(Formerly</a:t>
                      </a:r>
                      <a:r>
                        <a:rPr lang="en-US" sz="1200" spc="-30" noProof="0" dirty="0">
                          <a:solidFill>
                            <a:srgbClr val="001F5F"/>
                          </a:solidFill>
                          <a:latin typeface="Palatino Linotype"/>
                          <a:cs typeface="Palatino Linotype"/>
                        </a:rPr>
                        <a:t> </a:t>
                      </a:r>
                      <a:r>
                        <a:rPr lang="en-US" sz="1200" noProof="0" dirty="0">
                          <a:solidFill>
                            <a:srgbClr val="001F5F"/>
                          </a:solidFill>
                          <a:latin typeface="Palatino Linotype"/>
                          <a:cs typeface="Palatino Linotype"/>
                        </a:rPr>
                        <a:t>IBM)</a:t>
                      </a:r>
                      <a:endParaRPr lang="en-US" sz="1200" noProof="0" dirty="0">
                        <a:latin typeface="Palatino Linotype"/>
                        <a:cs typeface="Palatino Linotype"/>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L="227965">
                        <a:lnSpc>
                          <a:spcPct val="100000"/>
                        </a:lnSpc>
                        <a:spcBef>
                          <a:spcPts val="245"/>
                        </a:spcBef>
                      </a:pPr>
                      <a:r>
                        <a:rPr lang="en-US" sz="1800" u="heavy" noProof="0" dirty="0">
                          <a:solidFill>
                            <a:srgbClr val="0462C1"/>
                          </a:solidFill>
                          <a:uFill>
                            <a:solidFill>
                              <a:srgbClr val="0462C1"/>
                            </a:solidFill>
                          </a:uFill>
                          <a:latin typeface="Palatino Linotype"/>
                          <a:cs typeface="Palatino Linotype"/>
                          <a:hlinkClick r:id="rId7"/>
                        </a:rPr>
                        <a:t>Bright Star </a:t>
                      </a:r>
                      <a:r>
                        <a:rPr lang="en-US" sz="1800" u="heavy" spc="-5" noProof="0" dirty="0">
                          <a:solidFill>
                            <a:srgbClr val="0462C1"/>
                          </a:solidFill>
                          <a:uFill>
                            <a:solidFill>
                              <a:srgbClr val="0462C1"/>
                            </a:solidFill>
                          </a:uFill>
                          <a:latin typeface="Palatino Linotype"/>
                          <a:cs typeface="Palatino Linotype"/>
                          <a:hlinkClick r:id="rId7"/>
                        </a:rPr>
                        <a:t>Credit</a:t>
                      </a:r>
                      <a:r>
                        <a:rPr lang="en-US" sz="1800" u="heavy" spc="-35" noProof="0" dirty="0">
                          <a:solidFill>
                            <a:srgbClr val="0462C1"/>
                          </a:solidFill>
                          <a:uFill>
                            <a:solidFill>
                              <a:srgbClr val="0462C1"/>
                            </a:solidFill>
                          </a:uFill>
                          <a:latin typeface="Palatino Linotype"/>
                          <a:cs typeface="Palatino Linotype"/>
                          <a:hlinkClick r:id="rId7"/>
                        </a:rPr>
                        <a:t> </a:t>
                      </a:r>
                      <a:r>
                        <a:rPr lang="en-US" sz="1800" u="heavy" noProof="0" dirty="0">
                          <a:solidFill>
                            <a:srgbClr val="0462C1"/>
                          </a:solidFill>
                          <a:uFill>
                            <a:solidFill>
                              <a:srgbClr val="0462C1"/>
                            </a:solidFill>
                          </a:uFill>
                          <a:latin typeface="Palatino Linotype"/>
                          <a:cs typeface="Palatino Linotype"/>
                          <a:hlinkClick r:id="rId7"/>
                        </a:rPr>
                        <a:t>Union</a:t>
                      </a:r>
                      <a:endParaRPr lang="en-US" sz="1800" noProof="0" dirty="0">
                        <a:latin typeface="Palatino Linotype"/>
                        <a:cs typeface="Palatino Linotype"/>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L="447040">
                        <a:lnSpc>
                          <a:spcPct val="100000"/>
                        </a:lnSpc>
                        <a:spcBef>
                          <a:spcPts val="245"/>
                        </a:spcBef>
                      </a:pPr>
                      <a:r>
                        <a:rPr lang="en-US" sz="1800" u="heavy" spc="-5" noProof="0" dirty="0">
                          <a:solidFill>
                            <a:srgbClr val="0462C1"/>
                          </a:solidFill>
                          <a:uFill>
                            <a:solidFill>
                              <a:srgbClr val="0462C1"/>
                            </a:solidFill>
                          </a:uFill>
                          <a:latin typeface="Palatino Linotype"/>
                          <a:cs typeface="Palatino Linotype"/>
                          <a:hlinkClick r:id="rId8"/>
                        </a:rPr>
                        <a:t>Gold </a:t>
                      </a:r>
                      <a:r>
                        <a:rPr lang="en-US" sz="1800" u="heavy" noProof="0" dirty="0">
                          <a:solidFill>
                            <a:srgbClr val="0462C1"/>
                          </a:solidFill>
                          <a:uFill>
                            <a:solidFill>
                              <a:srgbClr val="0462C1"/>
                            </a:solidFill>
                          </a:uFill>
                          <a:latin typeface="Palatino Linotype"/>
                          <a:cs typeface="Palatino Linotype"/>
                          <a:hlinkClick r:id="rId8"/>
                        </a:rPr>
                        <a:t>Coast </a:t>
                      </a:r>
                      <a:r>
                        <a:rPr lang="en-US" sz="1800" u="heavy" spc="-5" noProof="0" dirty="0">
                          <a:solidFill>
                            <a:srgbClr val="0462C1"/>
                          </a:solidFill>
                          <a:uFill>
                            <a:solidFill>
                              <a:srgbClr val="0462C1"/>
                            </a:solidFill>
                          </a:uFill>
                          <a:latin typeface="Palatino Linotype"/>
                          <a:cs typeface="Palatino Linotype"/>
                          <a:hlinkClick r:id="rId8"/>
                        </a:rPr>
                        <a:t>Federal Credit</a:t>
                      </a:r>
                      <a:r>
                        <a:rPr lang="en-US" sz="1800" u="heavy" spc="-15" noProof="0" dirty="0">
                          <a:solidFill>
                            <a:srgbClr val="0462C1"/>
                          </a:solidFill>
                          <a:uFill>
                            <a:solidFill>
                              <a:srgbClr val="0462C1"/>
                            </a:solidFill>
                          </a:uFill>
                          <a:latin typeface="Palatino Linotype"/>
                          <a:cs typeface="Palatino Linotype"/>
                          <a:hlinkClick r:id="rId8"/>
                        </a:rPr>
                        <a:t> </a:t>
                      </a:r>
                      <a:r>
                        <a:rPr lang="en-US" sz="1800" u="heavy" noProof="0" dirty="0">
                          <a:solidFill>
                            <a:srgbClr val="0462C1"/>
                          </a:solidFill>
                          <a:uFill>
                            <a:solidFill>
                              <a:srgbClr val="0462C1"/>
                            </a:solidFill>
                          </a:uFill>
                          <a:latin typeface="Palatino Linotype"/>
                          <a:cs typeface="Palatino Linotype"/>
                          <a:hlinkClick r:id="rId8"/>
                        </a:rPr>
                        <a:t>Union</a:t>
                      </a:r>
                      <a:endParaRPr lang="en-US" sz="1800" noProof="0" dirty="0">
                        <a:latin typeface="Palatino Linotype"/>
                        <a:cs typeface="Palatino Linotype"/>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bl>
          </a:graphicData>
        </a:graphic>
      </p:graphicFrame>
      <p:sp>
        <p:nvSpPr>
          <p:cNvPr id="10" name="object 10">
            <a:extLst>
              <a:ext uri="{C183D7F6-B498-43B3-948B-1728B52AA6E4}">
                <adec:decorative xmlns:adec="http://schemas.microsoft.com/office/drawing/2017/decorative" val="1"/>
              </a:ext>
            </a:extLst>
          </p:cNvPr>
          <p:cNvSpPr/>
          <p:nvPr/>
        </p:nvSpPr>
        <p:spPr>
          <a:xfrm>
            <a:off x="5044440" y="4445508"/>
            <a:ext cx="1972056" cy="676656"/>
          </a:xfrm>
          <a:prstGeom prst="rect">
            <a:avLst/>
          </a:prstGeom>
          <a:blipFill>
            <a:blip r:embed="rId9" cstate="print"/>
            <a:stretch>
              <a:fillRect/>
            </a:stretch>
          </a:blipFill>
        </p:spPr>
        <p:txBody>
          <a:bodyPr wrap="square" lIns="0" tIns="0" rIns="0" bIns="0" rtlCol="0"/>
          <a:lstStyle/>
          <a:p>
            <a:endParaRPr lang="en-US" noProof="0" dirty="0"/>
          </a:p>
        </p:txBody>
      </p:sp>
      <p:sp>
        <p:nvSpPr>
          <p:cNvPr id="11" name="object 11">
            <a:extLst>
              <a:ext uri="{C183D7F6-B498-43B3-948B-1728B52AA6E4}">
                <adec:decorative xmlns:adec="http://schemas.microsoft.com/office/drawing/2017/decorative" val="1"/>
              </a:ext>
            </a:extLst>
          </p:cNvPr>
          <p:cNvSpPr/>
          <p:nvPr/>
        </p:nvSpPr>
        <p:spPr>
          <a:xfrm>
            <a:off x="8141207" y="4506467"/>
            <a:ext cx="2814828" cy="556260"/>
          </a:xfrm>
          <a:prstGeom prst="rect">
            <a:avLst/>
          </a:prstGeom>
          <a:blipFill>
            <a:blip r:embed="rId10" cstate="print"/>
            <a:stretch>
              <a:fillRect/>
            </a:stretch>
          </a:blipFill>
        </p:spPr>
        <p:txBody>
          <a:bodyPr wrap="square" lIns="0" tIns="0" rIns="0" bIns="0" rtlCol="0"/>
          <a:lstStyle/>
          <a:p>
            <a:endParaRPr lang="en-US" noProof="0" dirty="0"/>
          </a:p>
        </p:txBody>
      </p:sp>
      <p:graphicFrame>
        <p:nvGraphicFramePr>
          <p:cNvPr id="12" name="object 12"/>
          <p:cNvGraphicFramePr>
            <a:graphicFrameLocks noGrp="1"/>
          </p:cNvGraphicFramePr>
          <p:nvPr>
            <p:extLst>
              <p:ext uri="{D42A27DB-BD31-4B8C-83A1-F6EECF244321}">
                <p14:modId xmlns:p14="http://schemas.microsoft.com/office/powerpoint/2010/main" val="503855572"/>
              </p:ext>
            </p:extLst>
          </p:nvPr>
        </p:nvGraphicFramePr>
        <p:xfrm>
          <a:off x="263728" y="5436108"/>
          <a:ext cx="11518899" cy="1158265"/>
        </p:xfrm>
        <a:graphic>
          <a:graphicData uri="http://schemas.openxmlformats.org/drawingml/2006/table">
            <a:tbl>
              <a:tblPr firstRow="1" bandRow="1">
                <a:tableStyleId>{2D5ABB26-0587-4C30-8999-92F81FD0307C}</a:tableStyleId>
              </a:tblPr>
              <a:tblGrid>
                <a:gridCol w="4345305">
                  <a:extLst>
                    <a:ext uri="{9D8B030D-6E8A-4147-A177-3AD203B41FA5}">
                      <a16:colId xmlns:a16="http://schemas.microsoft.com/office/drawing/2014/main" val="20000"/>
                    </a:ext>
                  </a:extLst>
                </a:gridCol>
                <a:gridCol w="2936239">
                  <a:extLst>
                    <a:ext uri="{9D8B030D-6E8A-4147-A177-3AD203B41FA5}">
                      <a16:colId xmlns:a16="http://schemas.microsoft.com/office/drawing/2014/main" val="20001"/>
                    </a:ext>
                  </a:extLst>
                </a:gridCol>
                <a:gridCol w="4237355">
                  <a:extLst>
                    <a:ext uri="{9D8B030D-6E8A-4147-A177-3AD203B41FA5}">
                      <a16:colId xmlns:a16="http://schemas.microsoft.com/office/drawing/2014/main" val="20002"/>
                    </a:ext>
                  </a:extLst>
                </a:gridCol>
              </a:tblGrid>
              <a:tr h="518185">
                <a:tc gridSpan="3">
                  <a:txBody>
                    <a:bodyPr/>
                    <a:lstStyle/>
                    <a:p>
                      <a:pPr marL="90805">
                        <a:lnSpc>
                          <a:spcPct val="100000"/>
                        </a:lnSpc>
                        <a:spcBef>
                          <a:spcPts val="185"/>
                        </a:spcBef>
                      </a:pPr>
                      <a:r>
                        <a:rPr lang="en-US" sz="2800" b="1" u="heavy" spc="-5" noProof="0" dirty="0">
                          <a:solidFill>
                            <a:schemeClr val="bg2"/>
                          </a:solidFill>
                          <a:uFill>
                            <a:solidFill>
                              <a:srgbClr val="0462C1"/>
                            </a:solidFill>
                          </a:uFill>
                          <a:latin typeface="Palatino Linotype"/>
                          <a:cs typeface="Palatino Linotype"/>
                          <a:hlinkClick r:id="rId11">
                            <a:extLst>
                              <a:ext uri="{A12FA001-AC4F-418D-AE19-62706E023703}">
                                <ahyp:hlinkClr xmlns:ahyp="http://schemas.microsoft.com/office/drawing/2018/hyperlinkcolor" val="tx"/>
                              </a:ext>
                            </a:extLst>
                          </a:hlinkClick>
                        </a:rPr>
                        <a:t>Employee</a:t>
                      </a:r>
                      <a:r>
                        <a:rPr lang="en-US" sz="2800" b="1" u="heavy" spc="20" noProof="0" dirty="0">
                          <a:solidFill>
                            <a:srgbClr val="0000FF"/>
                          </a:solidFill>
                          <a:uFill>
                            <a:solidFill>
                              <a:srgbClr val="0462C1"/>
                            </a:solidFill>
                          </a:uFill>
                          <a:latin typeface="Palatino Linotype"/>
                          <a:cs typeface="Palatino Linotype"/>
                          <a:hlinkClick r:id="rId11">
                            <a:extLst>
                              <a:ext uri="{A12FA001-AC4F-418D-AE19-62706E023703}">
                                <ahyp:hlinkClr xmlns:ahyp="http://schemas.microsoft.com/office/drawing/2018/hyperlinkcolor" val="tx"/>
                              </a:ext>
                            </a:extLst>
                          </a:hlinkClick>
                        </a:rPr>
                        <a:t> </a:t>
                      </a:r>
                      <a:r>
                        <a:rPr lang="en-US" sz="2800" b="1" u="heavy" spc="-10" noProof="0" dirty="0">
                          <a:solidFill>
                            <a:schemeClr val="bg2"/>
                          </a:solidFill>
                          <a:uFill>
                            <a:solidFill>
                              <a:srgbClr val="0462C1"/>
                            </a:solidFill>
                          </a:uFill>
                          <a:latin typeface="Palatino Linotype"/>
                          <a:cs typeface="Palatino Linotype"/>
                          <a:hlinkClick r:id="rId11">
                            <a:extLst>
                              <a:ext uri="{A12FA001-AC4F-418D-AE19-62706E023703}">
                                <ahyp:hlinkClr xmlns:ahyp="http://schemas.microsoft.com/office/drawing/2018/hyperlinkcolor" val="tx"/>
                              </a:ext>
                            </a:extLst>
                          </a:hlinkClick>
                        </a:rPr>
                        <a:t>Discounts</a:t>
                      </a:r>
                      <a:endParaRPr lang="en-US" sz="2800" noProof="0" dirty="0">
                        <a:solidFill>
                          <a:schemeClr val="bg2"/>
                        </a:solidFill>
                        <a:latin typeface="Palatino Linotype"/>
                        <a:cs typeface="Palatino Linotype"/>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235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40080">
                <a:tc>
                  <a:txBody>
                    <a:bodyPr/>
                    <a:lstStyle/>
                    <a:p>
                      <a:pPr marL="90805">
                        <a:lnSpc>
                          <a:spcPct val="100000"/>
                        </a:lnSpc>
                        <a:spcBef>
                          <a:spcPts val="250"/>
                        </a:spcBef>
                      </a:pPr>
                      <a:r>
                        <a:rPr lang="en-US" sz="1800" noProof="0" dirty="0">
                          <a:solidFill>
                            <a:srgbClr val="001F5F"/>
                          </a:solidFill>
                          <a:latin typeface="Palatino Linotype"/>
                          <a:cs typeface="Palatino Linotype"/>
                        </a:rPr>
                        <a:t>Cell Phone Service</a:t>
                      </a:r>
                      <a:r>
                        <a:rPr lang="en-US" sz="1800" spc="-5" noProof="0" dirty="0">
                          <a:solidFill>
                            <a:srgbClr val="001F5F"/>
                          </a:solidFill>
                          <a:latin typeface="Palatino Linotype"/>
                          <a:cs typeface="Palatino Linotype"/>
                        </a:rPr>
                        <a:t> </a:t>
                      </a:r>
                      <a:r>
                        <a:rPr lang="en-US" sz="1800" noProof="0" dirty="0">
                          <a:solidFill>
                            <a:srgbClr val="001F5F"/>
                          </a:solidFill>
                          <a:latin typeface="Palatino Linotype"/>
                          <a:cs typeface="Palatino Linotype"/>
                        </a:rPr>
                        <a:t>–</a:t>
                      </a:r>
                      <a:endParaRPr lang="en-US" sz="1800" noProof="0" dirty="0">
                        <a:latin typeface="Palatino Linotype"/>
                        <a:cs typeface="Palatino Linotype"/>
                      </a:endParaRPr>
                    </a:p>
                    <a:p>
                      <a:pPr marL="90805">
                        <a:lnSpc>
                          <a:spcPct val="100000"/>
                        </a:lnSpc>
                      </a:pPr>
                      <a:r>
                        <a:rPr lang="en-US" sz="1800" spc="-15" noProof="0" dirty="0">
                          <a:solidFill>
                            <a:srgbClr val="001F5F"/>
                          </a:solidFill>
                          <a:latin typeface="Palatino Linotype"/>
                          <a:cs typeface="Palatino Linotype"/>
                        </a:rPr>
                        <a:t>Sprint/Verizon/AT&amp;T</a:t>
                      </a:r>
                      <a:endParaRPr lang="en-US" sz="1800" noProof="0" dirty="0">
                        <a:latin typeface="Palatino Linotype"/>
                        <a:cs typeface="Palatino Linotype"/>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647065" marR="288925" indent="-350520">
                        <a:lnSpc>
                          <a:spcPct val="100000"/>
                        </a:lnSpc>
                        <a:spcBef>
                          <a:spcPts val="250"/>
                        </a:spcBef>
                      </a:pPr>
                      <a:r>
                        <a:rPr lang="en-US" sz="1800" u="heavy" spc="-10" noProof="0" dirty="0">
                          <a:solidFill>
                            <a:srgbClr val="0462C1"/>
                          </a:solidFill>
                          <a:uFill>
                            <a:solidFill>
                              <a:srgbClr val="0462C1"/>
                            </a:solidFill>
                          </a:uFill>
                          <a:latin typeface="Palatino Linotype"/>
                          <a:cs typeface="Palatino Linotype"/>
                          <a:hlinkClick r:id="rId12"/>
                        </a:rPr>
                        <a:t>Broward </a:t>
                      </a:r>
                      <a:r>
                        <a:rPr lang="en-US" sz="1800" u="heavy" spc="-5" noProof="0" dirty="0">
                          <a:solidFill>
                            <a:srgbClr val="0462C1"/>
                          </a:solidFill>
                          <a:uFill>
                            <a:solidFill>
                              <a:srgbClr val="0462C1"/>
                            </a:solidFill>
                          </a:uFill>
                          <a:latin typeface="Palatino Linotype"/>
                          <a:cs typeface="Palatino Linotype"/>
                          <a:hlinkClick r:id="rId12"/>
                        </a:rPr>
                        <a:t>Center </a:t>
                      </a:r>
                      <a:r>
                        <a:rPr lang="en-US" sz="1800" u="heavy" noProof="0" dirty="0">
                          <a:solidFill>
                            <a:srgbClr val="0462C1"/>
                          </a:solidFill>
                          <a:uFill>
                            <a:solidFill>
                              <a:srgbClr val="0462C1"/>
                            </a:solidFill>
                          </a:uFill>
                          <a:latin typeface="Palatino Linotype"/>
                          <a:cs typeface="Palatino Linotype"/>
                          <a:hlinkClick r:id="rId12"/>
                        </a:rPr>
                        <a:t>for</a:t>
                      </a:r>
                      <a:r>
                        <a:rPr lang="en-US" sz="1800" u="heavy" spc="-45" noProof="0" dirty="0">
                          <a:solidFill>
                            <a:srgbClr val="0462C1"/>
                          </a:solidFill>
                          <a:uFill>
                            <a:solidFill>
                              <a:srgbClr val="0462C1"/>
                            </a:solidFill>
                          </a:uFill>
                          <a:latin typeface="Palatino Linotype"/>
                          <a:cs typeface="Palatino Linotype"/>
                          <a:hlinkClick r:id="rId12"/>
                        </a:rPr>
                        <a:t> </a:t>
                      </a:r>
                      <a:r>
                        <a:rPr lang="en-US" sz="1800" u="heavy" spc="-5" noProof="0" dirty="0">
                          <a:solidFill>
                            <a:srgbClr val="0462C1"/>
                          </a:solidFill>
                          <a:uFill>
                            <a:solidFill>
                              <a:srgbClr val="0462C1"/>
                            </a:solidFill>
                          </a:uFill>
                          <a:latin typeface="Palatino Linotype"/>
                          <a:cs typeface="Palatino Linotype"/>
                          <a:hlinkClick r:id="rId12"/>
                        </a:rPr>
                        <a:t>the </a:t>
                      </a:r>
                      <a:r>
                        <a:rPr lang="en-US" sz="1800" spc="-5" noProof="0" dirty="0">
                          <a:solidFill>
                            <a:srgbClr val="0462C1"/>
                          </a:solidFill>
                          <a:latin typeface="Palatino Linotype"/>
                          <a:cs typeface="Palatino Linotype"/>
                          <a:hlinkClick r:id="rId12"/>
                        </a:rPr>
                        <a:t> </a:t>
                      </a:r>
                      <a:r>
                        <a:rPr lang="en-US" sz="1800" u="heavy" spc="-10" noProof="0" dirty="0">
                          <a:solidFill>
                            <a:srgbClr val="0462C1"/>
                          </a:solidFill>
                          <a:uFill>
                            <a:solidFill>
                              <a:srgbClr val="0462C1"/>
                            </a:solidFill>
                          </a:uFill>
                          <a:latin typeface="Palatino Linotype"/>
                          <a:cs typeface="Palatino Linotype"/>
                          <a:hlinkClick r:id="rId12"/>
                        </a:rPr>
                        <a:t>Performing</a:t>
                      </a:r>
                      <a:r>
                        <a:rPr lang="en-US" sz="1800" u="heavy" spc="-60" noProof="0" dirty="0">
                          <a:solidFill>
                            <a:srgbClr val="0462C1"/>
                          </a:solidFill>
                          <a:uFill>
                            <a:solidFill>
                              <a:srgbClr val="0462C1"/>
                            </a:solidFill>
                          </a:uFill>
                          <a:latin typeface="Palatino Linotype"/>
                          <a:cs typeface="Palatino Linotype"/>
                          <a:hlinkClick r:id="rId12"/>
                        </a:rPr>
                        <a:t> </a:t>
                      </a:r>
                      <a:r>
                        <a:rPr lang="en-US" sz="1800" u="heavy" noProof="0" dirty="0">
                          <a:solidFill>
                            <a:srgbClr val="0462C1"/>
                          </a:solidFill>
                          <a:uFill>
                            <a:solidFill>
                              <a:srgbClr val="0462C1"/>
                            </a:solidFill>
                          </a:uFill>
                          <a:latin typeface="Palatino Linotype"/>
                          <a:cs typeface="Palatino Linotype"/>
                          <a:hlinkClick r:id="rId12"/>
                        </a:rPr>
                        <a:t>Arts</a:t>
                      </a:r>
                      <a:endParaRPr lang="en-US" sz="1800" noProof="0" dirty="0">
                        <a:latin typeface="Palatino Linotype"/>
                        <a:cs typeface="Palatino Linotype"/>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351155" marR="82550" indent="1909445">
                        <a:lnSpc>
                          <a:spcPct val="100000"/>
                        </a:lnSpc>
                        <a:spcBef>
                          <a:spcPts val="250"/>
                        </a:spcBef>
                      </a:pPr>
                      <a:r>
                        <a:rPr lang="en-US" sz="1800" u="heavy" noProof="0" dirty="0">
                          <a:solidFill>
                            <a:srgbClr val="0462C1"/>
                          </a:solidFill>
                          <a:uFill>
                            <a:solidFill>
                              <a:srgbClr val="0462C1"/>
                            </a:solidFill>
                          </a:uFill>
                          <a:latin typeface="Palatino Linotype"/>
                          <a:cs typeface="Palatino Linotype"/>
                          <a:hlinkClick r:id="rId13"/>
                        </a:rPr>
                        <a:t>Rapids </a:t>
                      </a:r>
                      <a:r>
                        <a:rPr lang="en-US" sz="1800" u="heavy" spc="-30" noProof="0" dirty="0">
                          <a:solidFill>
                            <a:srgbClr val="0462C1"/>
                          </a:solidFill>
                          <a:uFill>
                            <a:solidFill>
                              <a:srgbClr val="0462C1"/>
                            </a:solidFill>
                          </a:uFill>
                          <a:latin typeface="Palatino Linotype"/>
                          <a:cs typeface="Palatino Linotype"/>
                          <a:hlinkClick r:id="rId13"/>
                        </a:rPr>
                        <a:t>Water</a:t>
                      </a:r>
                      <a:r>
                        <a:rPr lang="en-US" sz="1800" u="heavy" spc="-85" noProof="0" dirty="0">
                          <a:solidFill>
                            <a:srgbClr val="0462C1"/>
                          </a:solidFill>
                          <a:uFill>
                            <a:solidFill>
                              <a:srgbClr val="0462C1"/>
                            </a:solidFill>
                          </a:uFill>
                          <a:latin typeface="Palatino Linotype"/>
                          <a:cs typeface="Palatino Linotype"/>
                          <a:hlinkClick r:id="rId13"/>
                        </a:rPr>
                        <a:t> </a:t>
                      </a:r>
                      <a:r>
                        <a:rPr lang="en-US" sz="1800" u="heavy" spc="-15" noProof="0" dirty="0">
                          <a:solidFill>
                            <a:srgbClr val="0462C1"/>
                          </a:solidFill>
                          <a:uFill>
                            <a:solidFill>
                              <a:srgbClr val="0462C1"/>
                            </a:solidFill>
                          </a:uFill>
                          <a:latin typeface="Palatino Linotype"/>
                          <a:cs typeface="Palatino Linotype"/>
                          <a:hlinkClick r:id="rId13"/>
                        </a:rPr>
                        <a:t>Park </a:t>
                      </a:r>
                      <a:r>
                        <a:rPr lang="en-US" sz="1800" spc="-15" noProof="0" dirty="0">
                          <a:solidFill>
                            <a:srgbClr val="0462C1"/>
                          </a:solidFill>
                          <a:latin typeface="Palatino Linotype"/>
                          <a:cs typeface="Palatino Linotype"/>
                        </a:rPr>
                        <a:t> </a:t>
                      </a:r>
                      <a:r>
                        <a:rPr lang="en-US" sz="1800" u="heavy" spc="-5" noProof="0" dirty="0">
                          <a:solidFill>
                            <a:srgbClr val="0462C1"/>
                          </a:solidFill>
                          <a:uFill>
                            <a:solidFill>
                              <a:srgbClr val="0462C1"/>
                            </a:solidFill>
                          </a:uFill>
                          <a:latin typeface="Palatino Linotype"/>
                          <a:cs typeface="Palatino Linotype"/>
                          <a:hlinkClick r:id="rId14"/>
                        </a:rPr>
                        <a:t>Tickets </a:t>
                      </a:r>
                      <a:r>
                        <a:rPr lang="en-US" sz="1800" u="heavy" noProof="0" dirty="0">
                          <a:solidFill>
                            <a:srgbClr val="0462C1"/>
                          </a:solidFill>
                          <a:uFill>
                            <a:solidFill>
                              <a:srgbClr val="0462C1"/>
                            </a:solidFill>
                          </a:uFill>
                          <a:latin typeface="Palatino Linotype"/>
                          <a:cs typeface="Palatino Linotype"/>
                          <a:hlinkClick r:id="rId14"/>
                        </a:rPr>
                        <a:t>at </a:t>
                      </a:r>
                      <a:r>
                        <a:rPr lang="en-US" sz="1800" u="heavy" spc="-35" noProof="0" dirty="0">
                          <a:solidFill>
                            <a:srgbClr val="0462C1"/>
                          </a:solidFill>
                          <a:uFill>
                            <a:solidFill>
                              <a:srgbClr val="0462C1"/>
                            </a:solidFill>
                          </a:uFill>
                          <a:latin typeface="Palatino Linotype"/>
                          <a:cs typeface="Palatino Linotype"/>
                          <a:hlinkClick r:id="rId14"/>
                        </a:rPr>
                        <a:t>Work </a:t>
                      </a:r>
                      <a:r>
                        <a:rPr lang="en-US" sz="1800" u="heavy" noProof="0" dirty="0">
                          <a:solidFill>
                            <a:srgbClr val="0462C1"/>
                          </a:solidFill>
                          <a:uFill>
                            <a:solidFill>
                              <a:srgbClr val="0462C1"/>
                            </a:solidFill>
                          </a:uFill>
                          <a:latin typeface="Palatino Linotype"/>
                          <a:cs typeface="Palatino Linotype"/>
                          <a:hlinkClick r:id="rId14"/>
                        </a:rPr>
                        <a:t>- </a:t>
                      </a:r>
                      <a:r>
                        <a:rPr lang="en-US" sz="1800" u="heavy" spc="-5" noProof="0" dirty="0">
                          <a:solidFill>
                            <a:srgbClr val="0462C1"/>
                          </a:solidFill>
                          <a:uFill>
                            <a:solidFill>
                              <a:srgbClr val="0462C1"/>
                            </a:solidFill>
                          </a:uFill>
                          <a:latin typeface="Palatino Linotype"/>
                          <a:cs typeface="Palatino Linotype"/>
                          <a:hlinkClick r:id="rId14"/>
                        </a:rPr>
                        <a:t>Orlando</a:t>
                      </a:r>
                      <a:r>
                        <a:rPr lang="en-US" sz="1800" u="heavy" spc="-75" noProof="0" dirty="0">
                          <a:solidFill>
                            <a:srgbClr val="0462C1"/>
                          </a:solidFill>
                          <a:uFill>
                            <a:solidFill>
                              <a:srgbClr val="0462C1"/>
                            </a:solidFill>
                          </a:uFill>
                          <a:latin typeface="Palatino Linotype"/>
                          <a:cs typeface="Palatino Linotype"/>
                          <a:hlinkClick r:id="rId14"/>
                        </a:rPr>
                        <a:t> </a:t>
                      </a:r>
                      <a:r>
                        <a:rPr lang="en-US" sz="1800" u="heavy" noProof="0" dirty="0">
                          <a:solidFill>
                            <a:srgbClr val="0462C1"/>
                          </a:solidFill>
                          <a:uFill>
                            <a:solidFill>
                              <a:srgbClr val="0462C1"/>
                            </a:solidFill>
                          </a:uFill>
                          <a:latin typeface="Palatino Linotype"/>
                          <a:cs typeface="Palatino Linotype"/>
                          <a:hlinkClick r:id="rId14"/>
                        </a:rPr>
                        <a:t>Attractions</a:t>
                      </a:r>
                      <a:endParaRPr lang="en-US" sz="1800" noProof="0" dirty="0">
                        <a:latin typeface="Palatino Linotype"/>
                        <a:cs typeface="Palatino Linotype"/>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bl>
          </a:graphicData>
        </a:graphic>
      </p:graphicFrame>
      <p:sp>
        <p:nvSpPr>
          <p:cNvPr id="14" name="object 14">
            <a:extLst>
              <a:ext uri="{C183D7F6-B498-43B3-948B-1728B52AA6E4}">
                <adec:decorative xmlns:adec="http://schemas.microsoft.com/office/drawing/2017/decorative" val="1"/>
              </a:ext>
            </a:extLst>
          </p:cNvPr>
          <p:cNvSpPr/>
          <p:nvPr/>
        </p:nvSpPr>
        <p:spPr>
          <a:xfrm>
            <a:off x="1511808" y="4392167"/>
            <a:ext cx="1737360" cy="784860"/>
          </a:xfrm>
          <a:prstGeom prst="rect">
            <a:avLst/>
          </a:prstGeom>
          <a:blipFill>
            <a:blip r:embed="rId15" cstate="print"/>
            <a:stretch>
              <a:fillRect/>
            </a:stretch>
          </a:blipFill>
        </p:spPr>
        <p:txBody>
          <a:bodyPr wrap="square" lIns="0" tIns="0" rIns="0" bIns="0" rtlCol="0"/>
          <a:lstStyle/>
          <a:p>
            <a:endParaRPr lang="en-US" noProof="0" dirty="0"/>
          </a:p>
        </p:txBody>
      </p:sp>
      <p:sp>
        <p:nvSpPr>
          <p:cNvPr id="17" name="TextBox 16">
            <a:extLst>
              <a:ext uri="{FF2B5EF4-FFF2-40B4-BE49-F238E27FC236}">
                <a16:creationId xmlns:a16="http://schemas.microsoft.com/office/drawing/2014/main" id="{8ADC6725-9101-BE9F-5E03-345B79B5FBF1}"/>
              </a:ext>
            </a:extLst>
          </p:cNvPr>
          <p:cNvSpPr txBox="1"/>
          <p:nvPr/>
        </p:nvSpPr>
        <p:spPr>
          <a:xfrm>
            <a:off x="7552308" y="5916273"/>
            <a:ext cx="1752475" cy="369332"/>
          </a:xfrm>
          <a:prstGeom prst="rect">
            <a:avLst/>
          </a:prstGeom>
          <a:noFill/>
        </p:spPr>
        <p:txBody>
          <a:bodyPr wrap="square" rtlCol="0">
            <a:spAutoFit/>
          </a:bodyPr>
          <a:lstStyle/>
          <a:p>
            <a:r>
              <a:rPr lang="en-US" noProof="0" dirty="0">
                <a:effectLst/>
                <a:hlinkClick r:id="rId16" tooltip="https://nam02.safelinks.protection.outlook.com/?url=https%3a%2f%2flinkprotect.cudasvc.com%2furl%3fa%3dhttp%253a%252f%252fwww.bdb.org%252fapartments%26c%3de%2c1%2cow9tyemsbcwmfqa7ksnzvgt1stzetulzk6aagcp2q1ajarryer4j0ulyie8radb53vjtpmyjys1rtoacl-aqpjltpdr5m1xizybgaaakq69uv5_llg%2c%2c%26typo%3d1&amp;data=05%7c01%7ccsmith%40fau.edu%7ceab428dc00894a11336608db62ef4b1f%7c63c3c9c1e824413fb4352f0cabb2828f%7c0%7c0%7c638212552119925620%7cunknown%7ctwfpbgzsb3d8eyjwijoimc4wljawmdailcjqijoiv2lumziilcjbtii6ik1hawwilcjxvci6mn0%3d%7c3000%7c%7c%7c&amp;sdata=ntwhyqar6df7zn1hzjiptap2s1oacfmaa8nq6nnzhyo%3d&amp;reserved=0"/>
              </a:rPr>
              <a:t>Apartments</a:t>
            </a:r>
            <a:endParaRPr lang="en-US"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85982" cy="775356"/>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820926" y="1048969"/>
            <a:ext cx="4589273" cy="574675"/>
          </a:xfrm>
          <a:prstGeom prst="rect">
            <a:avLst/>
          </a:prstGeom>
        </p:spPr>
        <p:txBody>
          <a:bodyPr vert="horz" wrap="square" lIns="0" tIns="12700" rIns="0" bIns="0" rtlCol="0">
            <a:spAutoFit/>
          </a:bodyPr>
          <a:lstStyle/>
          <a:p>
            <a:pPr marL="12700">
              <a:lnSpc>
                <a:spcPct val="100000"/>
              </a:lnSpc>
              <a:spcBef>
                <a:spcPts val="100"/>
              </a:spcBef>
            </a:pPr>
            <a:r>
              <a:rPr lang="en-US" sz="3600" noProof="0" dirty="0">
                <a:solidFill>
                  <a:srgbClr val="001F5F"/>
                </a:solidFill>
              </a:rPr>
              <a:t>Who </a:t>
            </a:r>
            <a:r>
              <a:rPr lang="en-US" sz="3600" spc="-5" noProof="0" dirty="0">
                <a:solidFill>
                  <a:srgbClr val="001F5F"/>
                </a:solidFill>
              </a:rPr>
              <a:t>is People</a:t>
            </a:r>
            <a:r>
              <a:rPr lang="en-US" sz="3600" spc="-55" noProof="0" dirty="0">
                <a:solidFill>
                  <a:srgbClr val="001F5F"/>
                </a:solidFill>
              </a:rPr>
              <a:t> </a:t>
            </a:r>
            <a:r>
              <a:rPr lang="en-US" sz="3600" noProof="0" dirty="0">
                <a:solidFill>
                  <a:srgbClr val="001F5F"/>
                </a:solidFill>
              </a:rPr>
              <a:t>First?</a:t>
            </a:r>
            <a:endParaRPr lang="en-US" sz="3600" noProof="0" dirty="0"/>
          </a:p>
        </p:txBody>
      </p:sp>
      <p:sp>
        <p:nvSpPr>
          <p:cNvPr id="4" name="object 4"/>
          <p:cNvSpPr txBox="1"/>
          <p:nvPr/>
        </p:nvSpPr>
        <p:spPr>
          <a:xfrm>
            <a:off x="861466" y="1652091"/>
            <a:ext cx="10203815" cy="4100829"/>
          </a:xfrm>
          <a:prstGeom prst="rect">
            <a:avLst/>
          </a:prstGeom>
        </p:spPr>
        <p:txBody>
          <a:bodyPr vert="horz" wrap="square" lIns="0" tIns="64769" rIns="0" bIns="0" rtlCol="0">
            <a:spAutoFit/>
          </a:bodyPr>
          <a:lstStyle/>
          <a:p>
            <a:pPr marL="241300" marR="5080" indent="-228600">
              <a:lnSpc>
                <a:spcPts val="3240"/>
              </a:lnSpc>
              <a:spcBef>
                <a:spcPts val="509"/>
              </a:spcBef>
              <a:buClr>
                <a:srgbClr val="C00000"/>
              </a:buClr>
              <a:buFont typeface="Wingdings"/>
              <a:buChar char=""/>
              <a:tabLst>
                <a:tab pos="241300" algn="l"/>
              </a:tabLst>
            </a:pPr>
            <a:r>
              <a:rPr lang="en-US" sz="3000" noProof="0" dirty="0">
                <a:solidFill>
                  <a:srgbClr val="001F5F"/>
                </a:solidFill>
                <a:latin typeface="Palatino Linotype"/>
                <a:cs typeface="Palatino Linotype"/>
              </a:rPr>
              <a:t>Plan administrator </a:t>
            </a:r>
            <a:r>
              <a:rPr lang="en-US" sz="3000" spc="-5" noProof="0" dirty="0">
                <a:solidFill>
                  <a:srgbClr val="001F5F"/>
                </a:solidFill>
                <a:latin typeface="Palatino Linotype"/>
                <a:cs typeface="Palatino Linotype"/>
              </a:rPr>
              <a:t>for </a:t>
            </a:r>
            <a:r>
              <a:rPr lang="en-US" sz="3000" noProof="0" dirty="0">
                <a:solidFill>
                  <a:srgbClr val="001F5F"/>
                </a:solidFill>
                <a:latin typeface="Palatino Linotype"/>
                <a:cs typeface="Palatino Linotype"/>
              </a:rPr>
              <a:t>State of </a:t>
            </a:r>
            <a:r>
              <a:rPr lang="en-US" sz="3000" spc="-5" noProof="0" dirty="0">
                <a:solidFill>
                  <a:srgbClr val="001F5F"/>
                </a:solidFill>
                <a:latin typeface="Palatino Linotype"/>
                <a:cs typeface="Palatino Linotype"/>
              </a:rPr>
              <a:t>Florida </a:t>
            </a:r>
            <a:r>
              <a:rPr lang="en-US" sz="3000" noProof="0" dirty="0">
                <a:solidFill>
                  <a:srgbClr val="001F5F"/>
                </a:solidFill>
                <a:latin typeface="Palatino Linotype"/>
                <a:cs typeface="Palatino Linotype"/>
              </a:rPr>
              <a:t>insurance, including  state </a:t>
            </a:r>
            <a:r>
              <a:rPr lang="en-US" sz="3000" spc="-5" noProof="0" dirty="0">
                <a:solidFill>
                  <a:srgbClr val="001F5F"/>
                </a:solidFill>
                <a:latin typeface="Palatino Linotype"/>
                <a:cs typeface="Palatino Linotype"/>
              </a:rPr>
              <a:t>universities like</a:t>
            </a:r>
            <a:r>
              <a:rPr lang="en-US" sz="3000" spc="-20" noProof="0" dirty="0">
                <a:solidFill>
                  <a:srgbClr val="001F5F"/>
                </a:solidFill>
                <a:latin typeface="Palatino Linotype"/>
                <a:cs typeface="Palatino Linotype"/>
              </a:rPr>
              <a:t> </a:t>
            </a:r>
            <a:r>
              <a:rPr lang="en-US" sz="3000" spc="-65" noProof="0" dirty="0">
                <a:solidFill>
                  <a:srgbClr val="001F5F"/>
                </a:solidFill>
                <a:latin typeface="Palatino Linotype"/>
                <a:cs typeface="Palatino Linotype"/>
              </a:rPr>
              <a:t>FAU</a:t>
            </a:r>
            <a:endParaRPr lang="en-US" sz="3000" noProof="0" dirty="0">
              <a:latin typeface="Palatino Linotype"/>
              <a:cs typeface="Palatino Linotype"/>
            </a:endParaRPr>
          </a:p>
          <a:p>
            <a:pPr>
              <a:lnSpc>
                <a:spcPct val="100000"/>
              </a:lnSpc>
              <a:spcBef>
                <a:spcPts val="60"/>
              </a:spcBef>
              <a:buClr>
                <a:srgbClr val="C00000"/>
              </a:buClr>
              <a:buFont typeface="Wingdings"/>
              <a:buChar char=""/>
            </a:pPr>
            <a:endParaRPr lang="en-US" sz="2100" noProof="0" dirty="0">
              <a:latin typeface="Palatino Linotype"/>
              <a:cs typeface="Palatino Linotype"/>
            </a:endParaRPr>
          </a:p>
          <a:p>
            <a:pPr marL="241300" indent="-228600">
              <a:lnSpc>
                <a:spcPct val="100000"/>
              </a:lnSpc>
              <a:buClr>
                <a:srgbClr val="C00000"/>
              </a:buClr>
              <a:buFont typeface="Wingdings"/>
              <a:buChar char=""/>
              <a:tabLst>
                <a:tab pos="241300" algn="l"/>
              </a:tabLst>
            </a:pPr>
            <a:r>
              <a:rPr lang="en-US" sz="3000" noProof="0" dirty="0">
                <a:solidFill>
                  <a:srgbClr val="001F5F"/>
                </a:solidFill>
                <a:latin typeface="Palatino Linotype"/>
                <a:cs typeface="Palatino Linotype"/>
              </a:rPr>
              <a:t>Responsible </a:t>
            </a:r>
            <a:r>
              <a:rPr lang="en-US" sz="3000" spc="-5" noProof="0" dirty="0">
                <a:solidFill>
                  <a:srgbClr val="001F5F"/>
                </a:solidFill>
                <a:latin typeface="Palatino Linotype"/>
                <a:cs typeface="Palatino Linotype"/>
              </a:rPr>
              <a:t>for </a:t>
            </a:r>
            <a:r>
              <a:rPr lang="en-US" sz="3000" noProof="0" dirty="0">
                <a:solidFill>
                  <a:srgbClr val="001F5F"/>
                </a:solidFill>
                <a:latin typeface="Palatino Linotype"/>
                <a:cs typeface="Palatino Linotype"/>
              </a:rPr>
              <a:t>the</a:t>
            </a:r>
            <a:r>
              <a:rPr lang="en-US" sz="3000" spc="15" noProof="0" dirty="0">
                <a:solidFill>
                  <a:srgbClr val="001F5F"/>
                </a:solidFill>
                <a:latin typeface="Palatino Linotype"/>
                <a:cs typeface="Palatino Linotype"/>
              </a:rPr>
              <a:t> </a:t>
            </a:r>
            <a:r>
              <a:rPr lang="en-US" sz="3000" spc="-5" noProof="0" dirty="0">
                <a:solidFill>
                  <a:srgbClr val="001F5F"/>
                </a:solidFill>
                <a:latin typeface="Palatino Linotype"/>
                <a:cs typeface="Palatino Linotype"/>
              </a:rPr>
              <a:t>following:</a:t>
            </a:r>
            <a:endParaRPr lang="en-US" sz="3000" noProof="0" dirty="0">
              <a:latin typeface="Palatino Linotype"/>
              <a:cs typeface="Palatino Linotype"/>
            </a:endParaRPr>
          </a:p>
          <a:p>
            <a:pPr marL="762635" lvl="1" indent="-458470">
              <a:lnSpc>
                <a:spcPct val="100000"/>
              </a:lnSpc>
              <a:spcBef>
                <a:spcPts val="145"/>
              </a:spcBef>
              <a:buClr>
                <a:srgbClr val="C00000"/>
              </a:buClr>
              <a:buFont typeface="Wingdings"/>
              <a:buChar char=""/>
              <a:tabLst>
                <a:tab pos="762635" algn="l"/>
                <a:tab pos="763270" algn="l"/>
              </a:tabLst>
            </a:pPr>
            <a:r>
              <a:rPr lang="en-US" sz="3000" noProof="0" dirty="0">
                <a:solidFill>
                  <a:srgbClr val="001F5F"/>
                </a:solidFill>
                <a:latin typeface="Palatino Linotype"/>
                <a:cs typeface="Palatino Linotype"/>
              </a:rPr>
              <a:t>Plan</a:t>
            </a:r>
            <a:r>
              <a:rPr lang="en-US" sz="3000" spc="-5" noProof="0" dirty="0">
                <a:solidFill>
                  <a:srgbClr val="001F5F"/>
                </a:solidFill>
                <a:latin typeface="Palatino Linotype"/>
                <a:cs typeface="Palatino Linotype"/>
              </a:rPr>
              <a:t> </a:t>
            </a:r>
            <a:r>
              <a:rPr lang="en-US" sz="3000" noProof="0" dirty="0">
                <a:solidFill>
                  <a:srgbClr val="001F5F"/>
                </a:solidFill>
                <a:latin typeface="Palatino Linotype"/>
                <a:cs typeface="Palatino Linotype"/>
              </a:rPr>
              <a:t>Enrollments</a:t>
            </a:r>
            <a:endParaRPr lang="en-US" sz="3000" noProof="0" dirty="0">
              <a:latin typeface="Palatino Linotype"/>
              <a:cs typeface="Palatino Linotype"/>
            </a:endParaRPr>
          </a:p>
          <a:p>
            <a:pPr marL="762635" lvl="1" indent="-458470">
              <a:lnSpc>
                <a:spcPct val="100000"/>
              </a:lnSpc>
              <a:spcBef>
                <a:spcPts val="135"/>
              </a:spcBef>
              <a:buClr>
                <a:srgbClr val="C00000"/>
              </a:buClr>
              <a:buFont typeface="Wingdings"/>
              <a:buChar char=""/>
              <a:tabLst>
                <a:tab pos="762635" algn="l"/>
                <a:tab pos="763270" algn="l"/>
              </a:tabLst>
            </a:pPr>
            <a:r>
              <a:rPr lang="en-US" sz="3000" noProof="0" dirty="0">
                <a:solidFill>
                  <a:srgbClr val="001F5F"/>
                </a:solidFill>
                <a:latin typeface="Palatino Linotype"/>
                <a:cs typeface="Palatino Linotype"/>
              </a:rPr>
              <a:t>Dependent Eligibility</a:t>
            </a:r>
            <a:endParaRPr lang="en-US" sz="3000" noProof="0" dirty="0">
              <a:latin typeface="Palatino Linotype"/>
              <a:cs typeface="Palatino Linotype"/>
            </a:endParaRPr>
          </a:p>
          <a:p>
            <a:pPr marL="762635" lvl="1" indent="-458470">
              <a:lnSpc>
                <a:spcPct val="100000"/>
              </a:lnSpc>
              <a:spcBef>
                <a:spcPts val="145"/>
              </a:spcBef>
              <a:buClr>
                <a:srgbClr val="C00000"/>
              </a:buClr>
              <a:buFont typeface="Wingdings"/>
              <a:buChar char=""/>
              <a:tabLst>
                <a:tab pos="762635" algn="l"/>
                <a:tab pos="763270" algn="l"/>
              </a:tabLst>
            </a:pPr>
            <a:r>
              <a:rPr lang="en-US" sz="3000" noProof="0" dirty="0">
                <a:solidFill>
                  <a:srgbClr val="001F5F"/>
                </a:solidFill>
                <a:latin typeface="Palatino Linotype"/>
                <a:cs typeface="Palatino Linotype"/>
              </a:rPr>
              <a:t>Qualifying Status</a:t>
            </a:r>
            <a:r>
              <a:rPr lang="en-US" sz="3000" spc="-30" noProof="0" dirty="0">
                <a:solidFill>
                  <a:srgbClr val="001F5F"/>
                </a:solidFill>
                <a:latin typeface="Palatino Linotype"/>
                <a:cs typeface="Palatino Linotype"/>
              </a:rPr>
              <a:t> </a:t>
            </a:r>
            <a:r>
              <a:rPr lang="en-US" sz="3000" noProof="0" dirty="0">
                <a:solidFill>
                  <a:srgbClr val="001F5F"/>
                </a:solidFill>
                <a:latin typeface="Palatino Linotype"/>
                <a:cs typeface="Palatino Linotype"/>
              </a:rPr>
              <a:t>Changes</a:t>
            </a:r>
            <a:endParaRPr lang="en-US" sz="3000" noProof="0" dirty="0">
              <a:latin typeface="Palatino Linotype"/>
              <a:cs typeface="Palatino Linotype"/>
            </a:endParaRPr>
          </a:p>
          <a:p>
            <a:pPr marL="762635" lvl="1" indent="-458470">
              <a:lnSpc>
                <a:spcPct val="100000"/>
              </a:lnSpc>
              <a:spcBef>
                <a:spcPts val="140"/>
              </a:spcBef>
              <a:buClr>
                <a:srgbClr val="C00000"/>
              </a:buClr>
              <a:buFont typeface="Wingdings"/>
              <a:buChar char=""/>
              <a:tabLst>
                <a:tab pos="762635" algn="l"/>
                <a:tab pos="763270" algn="l"/>
              </a:tabLst>
            </a:pPr>
            <a:r>
              <a:rPr lang="en-US" sz="3000" spc="-5" noProof="0" dirty="0">
                <a:solidFill>
                  <a:srgbClr val="001F5F"/>
                </a:solidFill>
                <a:latin typeface="Palatino Linotype"/>
                <a:cs typeface="Palatino Linotype"/>
              </a:rPr>
              <a:t>Open</a:t>
            </a:r>
            <a:r>
              <a:rPr lang="en-US" sz="3000" spc="-10" noProof="0" dirty="0">
                <a:solidFill>
                  <a:srgbClr val="001F5F"/>
                </a:solidFill>
                <a:latin typeface="Palatino Linotype"/>
                <a:cs typeface="Palatino Linotype"/>
              </a:rPr>
              <a:t> </a:t>
            </a:r>
            <a:r>
              <a:rPr lang="en-US" sz="3000" noProof="0" dirty="0">
                <a:solidFill>
                  <a:srgbClr val="001F5F"/>
                </a:solidFill>
                <a:latin typeface="Palatino Linotype"/>
                <a:cs typeface="Palatino Linotype"/>
              </a:rPr>
              <a:t>Enrollment</a:t>
            </a:r>
            <a:endParaRPr lang="en-US" sz="3000" noProof="0" dirty="0">
              <a:latin typeface="Palatino Linotype"/>
              <a:cs typeface="Palatino Linotype"/>
            </a:endParaRPr>
          </a:p>
          <a:p>
            <a:pPr marL="762635" lvl="1" indent="-458470">
              <a:lnSpc>
                <a:spcPct val="100000"/>
              </a:lnSpc>
              <a:spcBef>
                <a:spcPts val="135"/>
              </a:spcBef>
              <a:buClr>
                <a:srgbClr val="C00000"/>
              </a:buClr>
              <a:buFont typeface="Wingdings"/>
              <a:buChar char=""/>
              <a:tabLst>
                <a:tab pos="762635" algn="l"/>
                <a:tab pos="763270" algn="l"/>
              </a:tabLst>
            </a:pPr>
            <a:r>
              <a:rPr lang="en-US" sz="3000" noProof="0" dirty="0">
                <a:solidFill>
                  <a:srgbClr val="001F5F"/>
                </a:solidFill>
                <a:latin typeface="Palatino Linotype"/>
                <a:cs typeface="Palatino Linotype"/>
              </a:rPr>
              <a:t>COBRA</a:t>
            </a:r>
            <a:endParaRPr lang="en-US" sz="3000" noProof="0" dirty="0">
              <a:latin typeface="Palatino Linotype"/>
              <a:cs typeface="Palatino Linotype"/>
            </a:endParaRPr>
          </a:p>
        </p:txBody>
      </p:sp>
      <p:sp>
        <p:nvSpPr>
          <p:cNvPr id="5" name="object 5" descr="People First - State of Florida HR"/>
          <p:cNvSpPr/>
          <p:nvPr/>
        </p:nvSpPr>
        <p:spPr>
          <a:xfrm>
            <a:off x="8007095" y="4994147"/>
            <a:ext cx="3502152" cy="1040891"/>
          </a:xfrm>
          <a:prstGeom prst="rect">
            <a:avLst/>
          </a:prstGeom>
          <a:blipFill>
            <a:blip r:embed="rId3" cstate="print"/>
            <a:stretch>
              <a:fillRect/>
            </a:stretch>
          </a:blipFill>
        </p:spPr>
        <p:txBody>
          <a:bodyPr wrap="square" lIns="0" tIns="0" rIns="0" bIns="0" rtlCol="0"/>
          <a:lstStyle/>
          <a:p>
            <a:endParaRPr lang="en-US" noProof="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2690622" y="549986"/>
            <a:ext cx="7291578" cy="605790"/>
          </a:xfrm>
          <a:prstGeom prst="rect">
            <a:avLst/>
          </a:prstGeom>
        </p:spPr>
        <p:txBody>
          <a:bodyPr vert="horz" wrap="square" lIns="0" tIns="13335" rIns="0" bIns="0" rtlCol="0">
            <a:spAutoFit/>
          </a:bodyPr>
          <a:lstStyle/>
          <a:p>
            <a:pPr marL="12700">
              <a:lnSpc>
                <a:spcPct val="100000"/>
              </a:lnSpc>
              <a:spcBef>
                <a:spcPts val="105"/>
              </a:spcBef>
            </a:pPr>
            <a:r>
              <a:rPr lang="en-US" sz="3800" u="heavy" noProof="0" dirty="0">
                <a:solidFill>
                  <a:srgbClr val="FFFFFF"/>
                </a:solidFill>
                <a:uFill>
                  <a:solidFill>
                    <a:srgbClr val="FFFFFF"/>
                  </a:solidFill>
                </a:uFill>
              </a:rPr>
              <a:t>Aetna </a:t>
            </a:r>
            <a:r>
              <a:rPr lang="en-US" sz="3800" u="heavy" spc="-5" noProof="0" dirty="0">
                <a:solidFill>
                  <a:srgbClr val="FFFFFF"/>
                </a:solidFill>
                <a:uFill>
                  <a:solidFill>
                    <a:srgbClr val="FFFFFF"/>
                  </a:solidFill>
                </a:uFill>
              </a:rPr>
              <a:t>Resources </a:t>
            </a:r>
            <a:r>
              <a:rPr lang="en-US" sz="3800" u="heavy" noProof="0" dirty="0">
                <a:solidFill>
                  <a:srgbClr val="FFFFFF"/>
                </a:solidFill>
                <a:uFill>
                  <a:solidFill>
                    <a:srgbClr val="FFFFFF"/>
                  </a:solidFill>
                </a:uFill>
              </a:rPr>
              <a:t>For</a:t>
            </a:r>
            <a:r>
              <a:rPr lang="en-US" sz="3800" u="heavy" spc="-50" noProof="0" dirty="0">
                <a:solidFill>
                  <a:srgbClr val="FFFFFF"/>
                </a:solidFill>
                <a:uFill>
                  <a:solidFill>
                    <a:srgbClr val="FFFFFF"/>
                  </a:solidFill>
                </a:uFill>
              </a:rPr>
              <a:t> </a:t>
            </a:r>
            <a:r>
              <a:rPr lang="en-US" sz="3800" u="heavy" noProof="0" dirty="0">
                <a:solidFill>
                  <a:srgbClr val="FFFFFF"/>
                </a:solidFill>
                <a:uFill>
                  <a:solidFill>
                    <a:srgbClr val="FFFFFF"/>
                  </a:solidFill>
                </a:uFill>
              </a:rPr>
              <a:t>Living</a:t>
            </a:r>
            <a:endParaRPr lang="en-US" sz="3800" noProof="0" dirty="0"/>
          </a:p>
        </p:txBody>
      </p:sp>
      <p:sp>
        <p:nvSpPr>
          <p:cNvPr id="4" name="object 4"/>
          <p:cNvSpPr txBox="1"/>
          <p:nvPr/>
        </p:nvSpPr>
        <p:spPr>
          <a:xfrm>
            <a:off x="78739" y="1046611"/>
            <a:ext cx="11250930" cy="1490980"/>
          </a:xfrm>
          <a:prstGeom prst="rect">
            <a:avLst/>
          </a:prstGeom>
        </p:spPr>
        <p:txBody>
          <a:bodyPr vert="horz" wrap="square" lIns="0" tIns="61594" rIns="0" bIns="0" rtlCol="0">
            <a:spAutoFit/>
          </a:bodyPr>
          <a:lstStyle/>
          <a:p>
            <a:pPr marL="64135" algn="ctr">
              <a:lnSpc>
                <a:spcPct val="100000"/>
              </a:lnSpc>
              <a:spcBef>
                <a:spcPts val="484"/>
              </a:spcBef>
            </a:pPr>
            <a:r>
              <a:rPr lang="en-US" sz="2800" spc="-10" noProof="0" dirty="0">
                <a:solidFill>
                  <a:srgbClr val="FFFFFF"/>
                </a:solidFill>
                <a:latin typeface="Palatino Linotype"/>
                <a:cs typeface="Palatino Linotype"/>
              </a:rPr>
              <a:t>Employee </a:t>
            </a:r>
            <a:r>
              <a:rPr lang="en-US" sz="2800" spc="-5" noProof="0" dirty="0">
                <a:solidFill>
                  <a:srgbClr val="FFFFFF"/>
                </a:solidFill>
                <a:latin typeface="Palatino Linotype"/>
                <a:cs typeface="Palatino Linotype"/>
              </a:rPr>
              <a:t>Assistance</a:t>
            </a:r>
            <a:r>
              <a:rPr lang="en-US" sz="2800" spc="-105" noProof="0" dirty="0">
                <a:solidFill>
                  <a:srgbClr val="FFFFFF"/>
                </a:solidFill>
                <a:latin typeface="Palatino Linotype"/>
                <a:cs typeface="Palatino Linotype"/>
              </a:rPr>
              <a:t> </a:t>
            </a:r>
            <a:r>
              <a:rPr lang="en-US" sz="2800" spc="-5" noProof="0" dirty="0">
                <a:solidFill>
                  <a:srgbClr val="FFFFFF"/>
                </a:solidFill>
                <a:latin typeface="Palatino Linotype"/>
                <a:cs typeface="Palatino Linotype"/>
              </a:rPr>
              <a:t>Program</a:t>
            </a:r>
            <a:endParaRPr lang="en-US" sz="2800" noProof="0" dirty="0">
              <a:latin typeface="Palatino Linotype"/>
              <a:cs typeface="Palatino Linotype"/>
            </a:endParaRPr>
          </a:p>
          <a:p>
            <a:pPr algn="ctr">
              <a:lnSpc>
                <a:spcPct val="100000"/>
              </a:lnSpc>
              <a:spcBef>
                <a:spcPts val="425"/>
              </a:spcBef>
            </a:pPr>
            <a:r>
              <a:rPr lang="en-US" sz="2800" spc="-10" noProof="0" dirty="0">
                <a:solidFill>
                  <a:srgbClr val="F1F1F1"/>
                </a:solidFill>
                <a:latin typeface="Palatino Linotype"/>
                <a:cs typeface="Palatino Linotype"/>
              </a:rPr>
              <a:t>Investing </a:t>
            </a:r>
            <a:r>
              <a:rPr lang="en-US" sz="2800" spc="-5" noProof="0" dirty="0">
                <a:solidFill>
                  <a:srgbClr val="F1F1F1"/>
                </a:solidFill>
                <a:latin typeface="Palatino Linotype"/>
                <a:cs typeface="Palatino Linotype"/>
              </a:rPr>
              <a:t>in </a:t>
            </a:r>
            <a:r>
              <a:rPr lang="en-US" sz="2800" spc="-20" noProof="0" dirty="0">
                <a:solidFill>
                  <a:srgbClr val="F1F1F1"/>
                </a:solidFill>
                <a:latin typeface="Palatino Linotype"/>
                <a:cs typeface="Palatino Linotype"/>
              </a:rPr>
              <a:t>your </a:t>
            </a:r>
            <a:r>
              <a:rPr lang="en-US" sz="2800" spc="-5" noProof="0" dirty="0">
                <a:solidFill>
                  <a:srgbClr val="F1F1F1"/>
                </a:solidFill>
                <a:latin typeface="Palatino Linotype"/>
                <a:cs typeface="Palatino Linotype"/>
              </a:rPr>
              <a:t>career with completely confidential</a:t>
            </a:r>
            <a:r>
              <a:rPr lang="en-US" sz="2800" spc="120" noProof="0" dirty="0">
                <a:solidFill>
                  <a:srgbClr val="F1F1F1"/>
                </a:solidFill>
                <a:latin typeface="Palatino Linotype"/>
                <a:cs typeface="Palatino Linotype"/>
              </a:rPr>
              <a:t> </a:t>
            </a:r>
            <a:r>
              <a:rPr lang="en-US" sz="2800" spc="-5" noProof="0" dirty="0">
                <a:solidFill>
                  <a:srgbClr val="F1F1F1"/>
                </a:solidFill>
                <a:latin typeface="Palatino Linotype"/>
                <a:cs typeface="Palatino Linotype"/>
              </a:rPr>
              <a:t>counseling</a:t>
            </a:r>
            <a:endParaRPr lang="en-US" sz="2800" noProof="0" dirty="0">
              <a:latin typeface="Palatino Linotype"/>
              <a:cs typeface="Palatino Linotype"/>
            </a:endParaRPr>
          </a:p>
          <a:p>
            <a:pPr marL="835660">
              <a:lnSpc>
                <a:spcPct val="100000"/>
              </a:lnSpc>
              <a:spcBef>
                <a:spcPts val="765"/>
              </a:spcBef>
            </a:pPr>
            <a:r>
              <a:rPr lang="en-US" sz="2400" noProof="0" dirty="0">
                <a:solidFill>
                  <a:srgbClr val="F1F1F1"/>
                </a:solidFill>
                <a:latin typeface="Palatino Linotype"/>
                <a:cs typeface="Palatino Linotype"/>
              </a:rPr>
              <a:t>3 free session </a:t>
            </a:r>
            <a:r>
              <a:rPr lang="en-US" sz="2400" spc="-5" noProof="0" dirty="0">
                <a:solidFill>
                  <a:srgbClr val="F1F1F1"/>
                </a:solidFill>
                <a:latin typeface="Palatino Linotype"/>
                <a:cs typeface="Palatino Linotype"/>
              </a:rPr>
              <a:t>per </a:t>
            </a:r>
            <a:r>
              <a:rPr lang="en-US" sz="2400" noProof="0" dirty="0">
                <a:solidFill>
                  <a:srgbClr val="F1F1F1"/>
                </a:solidFill>
                <a:latin typeface="Palatino Linotype"/>
                <a:cs typeface="Palatino Linotype"/>
              </a:rPr>
              <a:t>issue with a </a:t>
            </a:r>
            <a:r>
              <a:rPr lang="en-US" sz="2400" spc="-15" noProof="0" dirty="0">
                <a:solidFill>
                  <a:srgbClr val="F1F1F1"/>
                </a:solidFill>
                <a:latin typeface="Palatino Linotype"/>
                <a:cs typeface="Palatino Linotype"/>
              </a:rPr>
              <a:t>private </a:t>
            </a:r>
            <a:r>
              <a:rPr lang="en-US" sz="2400" spc="-5" noProof="0" dirty="0">
                <a:solidFill>
                  <a:srgbClr val="F1F1F1"/>
                </a:solidFill>
                <a:latin typeface="Palatino Linotype"/>
                <a:cs typeface="Palatino Linotype"/>
              </a:rPr>
              <a:t>licensed therapist </a:t>
            </a:r>
            <a:r>
              <a:rPr lang="en-US" sz="2400" noProof="0" dirty="0">
                <a:solidFill>
                  <a:srgbClr val="F1F1F1"/>
                </a:solidFill>
                <a:latin typeface="Palatino Linotype"/>
                <a:cs typeface="Palatino Linotype"/>
              </a:rPr>
              <a:t>for </a:t>
            </a:r>
            <a:r>
              <a:rPr lang="en-US" sz="2400" spc="-5" noProof="0" dirty="0">
                <a:solidFill>
                  <a:srgbClr val="F1F1F1"/>
                </a:solidFill>
                <a:latin typeface="Palatino Linotype"/>
                <a:cs typeface="Palatino Linotype"/>
              </a:rPr>
              <a:t>guidance</a:t>
            </a:r>
            <a:r>
              <a:rPr lang="en-US" sz="2400" spc="-20" noProof="0" dirty="0">
                <a:solidFill>
                  <a:srgbClr val="F1F1F1"/>
                </a:solidFill>
                <a:latin typeface="Palatino Linotype"/>
                <a:cs typeface="Palatino Linotype"/>
              </a:rPr>
              <a:t> </a:t>
            </a:r>
            <a:r>
              <a:rPr lang="en-US" sz="2400" spc="-5" noProof="0" dirty="0">
                <a:solidFill>
                  <a:srgbClr val="F1F1F1"/>
                </a:solidFill>
                <a:latin typeface="Palatino Linotype"/>
                <a:cs typeface="Palatino Linotype"/>
              </a:rPr>
              <a:t>on:</a:t>
            </a:r>
            <a:endParaRPr lang="en-US" sz="2400" noProof="0" dirty="0">
              <a:latin typeface="Palatino Linotype"/>
              <a:cs typeface="Palatino Linotype"/>
            </a:endParaRPr>
          </a:p>
        </p:txBody>
      </p:sp>
      <p:graphicFrame>
        <p:nvGraphicFramePr>
          <p:cNvPr id="6" name="object 6"/>
          <p:cNvGraphicFramePr>
            <a:graphicFrameLocks noGrp="1"/>
          </p:cNvGraphicFramePr>
          <p:nvPr>
            <p:extLst>
              <p:ext uri="{D42A27DB-BD31-4B8C-83A1-F6EECF244321}">
                <p14:modId xmlns:p14="http://schemas.microsoft.com/office/powerpoint/2010/main" val="1971301879"/>
              </p:ext>
            </p:extLst>
          </p:nvPr>
        </p:nvGraphicFramePr>
        <p:xfrm>
          <a:off x="1447800" y="2672811"/>
          <a:ext cx="8534400" cy="2199078"/>
        </p:xfrm>
        <a:graphic>
          <a:graphicData uri="http://schemas.openxmlformats.org/drawingml/2006/table">
            <a:tbl>
              <a:tblPr firstRow="1" bandRow="1">
                <a:tableStyleId>{2D5ABB26-0587-4C30-8999-92F81FD0307C}</a:tableStyleId>
              </a:tblPr>
              <a:tblGrid>
                <a:gridCol w="2844800">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tblGrid>
              <a:tr h="549770">
                <a:tc>
                  <a:txBody>
                    <a:bodyPr/>
                    <a:lstStyle/>
                    <a:p>
                      <a:pPr marL="91440">
                        <a:lnSpc>
                          <a:spcPct val="100000"/>
                        </a:lnSpc>
                        <a:spcBef>
                          <a:spcPts val="235"/>
                        </a:spcBef>
                      </a:pPr>
                      <a:r>
                        <a:rPr lang="en-US" sz="2000" b="1" noProof="0" dirty="0">
                          <a:solidFill>
                            <a:srgbClr val="89132A"/>
                          </a:solidFill>
                          <a:latin typeface="Palatino Linotype"/>
                          <a:cs typeface="Palatino Linotype"/>
                        </a:rPr>
                        <a:t>Financial</a:t>
                      </a:r>
                      <a:r>
                        <a:rPr lang="en-US" sz="2000" b="1" spc="-50" noProof="0" dirty="0">
                          <a:solidFill>
                            <a:srgbClr val="89132A"/>
                          </a:solidFill>
                          <a:latin typeface="Palatino Linotype"/>
                          <a:cs typeface="Palatino Linotype"/>
                        </a:rPr>
                        <a:t> </a:t>
                      </a:r>
                      <a:r>
                        <a:rPr lang="en-US" sz="2000" b="1" spc="-5" noProof="0" dirty="0">
                          <a:solidFill>
                            <a:srgbClr val="89132A"/>
                          </a:solidFill>
                          <a:latin typeface="Palatino Linotype"/>
                          <a:cs typeface="Palatino Linotype"/>
                        </a:rPr>
                        <a:t>Issues</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9EBF5"/>
                    </a:solidFill>
                  </a:tcPr>
                </a:tc>
                <a:tc>
                  <a:txBody>
                    <a:bodyPr/>
                    <a:lstStyle/>
                    <a:p>
                      <a:pPr marL="1270" algn="ctr">
                        <a:lnSpc>
                          <a:spcPct val="100000"/>
                        </a:lnSpc>
                        <a:spcBef>
                          <a:spcPts val="235"/>
                        </a:spcBef>
                      </a:pPr>
                      <a:r>
                        <a:rPr lang="en-US" sz="2000" b="1" noProof="0" dirty="0">
                          <a:solidFill>
                            <a:srgbClr val="89132A"/>
                          </a:solidFill>
                          <a:latin typeface="Palatino Linotype"/>
                          <a:cs typeface="Palatino Linotype"/>
                        </a:rPr>
                        <a:t>Legal</a:t>
                      </a:r>
                      <a:r>
                        <a:rPr lang="en-US" sz="2000" b="1" spc="-35" noProof="0" dirty="0">
                          <a:solidFill>
                            <a:srgbClr val="89132A"/>
                          </a:solidFill>
                          <a:latin typeface="Palatino Linotype"/>
                          <a:cs typeface="Palatino Linotype"/>
                        </a:rPr>
                        <a:t> </a:t>
                      </a:r>
                      <a:r>
                        <a:rPr lang="en-US" sz="2000" b="1" spc="-5" noProof="0" dirty="0">
                          <a:solidFill>
                            <a:srgbClr val="89132A"/>
                          </a:solidFill>
                          <a:latin typeface="Palatino Linotype"/>
                          <a:cs typeface="Palatino Linotype"/>
                        </a:rPr>
                        <a:t>Issues</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9EBF5"/>
                    </a:solidFill>
                  </a:tcPr>
                </a:tc>
                <a:tc>
                  <a:txBody>
                    <a:bodyPr/>
                    <a:lstStyle/>
                    <a:p>
                      <a:pPr marR="82550" algn="r">
                        <a:lnSpc>
                          <a:spcPct val="100000"/>
                        </a:lnSpc>
                        <a:spcBef>
                          <a:spcPts val="235"/>
                        </a:spcBef>
                      </a:pPr>
                      <a:r>
                        <a:rPr lang="en-US" sz="2000" b="1" noProof="0" dirty="0">
                          <a:solidFill>
                            <a:srgbClr val="89132A"/>
                          </a:solidFill>
                          <a:latin typeface="Palatino Linotype"/>
                          <a:cs typeface="Palatino Linotype"/>
                        </a:rPr>
                        <a:t>Rel</a:t>
                      </a:r>
                      <a:r>
                        <a:rPr lang="en-US" sz="2000" b="1" spc="5" noProof="0" dirty="0">
                          <a:solidFill>
                            <a:srgbClr val="89132A"/>
                          </a:solidFill>
                          <a:latin typeface="Palatino Linotype"/>
                          <a:cs typeface="Palatino Linotype"/>
                        </a:rPr>
                        <a:t>a</a:t>
                      </a:r>
                      <a:r>
                        <a:rPr lang="en-US" sz="2000" b="1" noProof="0" dirty="0">
                          <a:solidFill>
                            <a:srgbClr val="89132A"/>
                          </a:solidFill>
                          <a:latin typeface="Palatino Linotype"/>
                          <a:cs typeface="Palatino Linotype"/>
                        </a:rPr>
                        <a:t>tion</a:t>
                      </a:r>
                      <a:r>
                        <a:rPr lang="en-US" sz="2000" b="1" spc="-10" noProof="0" dirty="0">
                          <a:solidFill>
                            <a:srgbClr val="89132A"/>
                          </a:solidFill>
                          <a:latin typeface="Palatino Linotype"/>
                          <a:cs typeface="Palatino Linotype"/>
                        </a:rPr>
                        <a:t>s</a:t>
                      </a:r>
                      <a:r>
                        <a:rPr lang="en-US" sz="2000" b="1" noProof="0" dirty="0">
                          <a:solidFill>
                            <a:srgbClr val="89132A"/>
                          </a:solidFill>
                          <a:latin typeface="Palatino Linotype"/>
                          <a:cs typeface="Palatino Linotype"/>
                        </a:rPr>
                        <a:t>h</a:t>
                      </a:r>
                      <a:r>
                        <a:rPr lang="en-US" sz="2000" b="1" spc="-10" noProof="0" dirty="0">
                          <a:solidFill>
                            <a:srgbClr val="89132A"/>
                          </a:solidFill>
                          <a:latin typeface="Palatino Linotype"/>
                          <a:cs typeface="Palatino Linotype"/>
                        </a:rPr>
                        <a:t>i</a:t>
                      </a:r>
                      <a:r>
                        <a:rPr lang="en-US" sz="2000" b="1" noProof="0" dirty="0">
                          <a:solidFill>
                            <a:srgbClr val="89132A"/>
                          </a:solidFill>
                          <a:latin typeface="Palatino Linotype"/>
                          <a:cs typeface="Palatino Linotype"/>
                        </a:rPr>
                        <a:t>ps</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9EBF5"/>
                    </a:solidFill>
                  </a:tcPr>
                </a:tc>
                <a:extLst>
                  <a:ext uri="{0D108BD9-81ED-4DB2-BD59-A6C34878D82A}">
                    <a16:rowId xmlns:a16="http://schemas.microsoft.com/office/drawing/2014/main" val="10000"/>
                  </a:ext>
                </a:extLst>
              </a:tr>
              <a:tr h="549770">
                <a:tc>
                  <a:txBody>
                    <a:bodyPr/>
                    <a:lstStyle/>
                    <a:p>
                      <a:pPr marL="91440">
                        <a:lnSpc>
                          <a:spcPct val="100000"/>
                        </a:lnSpc>
                        <a:spcBef>
                          <a:spcPts val="235"/>
                        </a:spcBef>
                      </a:pPr>
                      <a:r>
                        <a:rPr lang="en-US" sz="2000" b="1" noProof="0" dirty="0">
                          <a:solidFill>
                            <a:srgbClr val="89132A"/>
                          </a:solidFill>
                          <a:latin typeface="Palatino Linotype"/>
                          <a:cs typeface="Palatino Linotype"/>
                        </a:rPr>
                        <a:t>Stress </a:t>
                      </a:r>
                      <a:r>
                        <a:rPr lang="en-US" sz="2000" b="1" spc="-5" noProof="0" dirty="0">
                          <a:solidFill>
                            <a:srgbClr val="89132A"/>
                          </a:solidFill>
                          <a:latin typeface="Palatino Linotype"/>
                          <a:cs typeface="Palatino Linotype"/>
                        </a:rPr>
                        <a:t>or</a:t>
                      </a:r>
                      <a:r>
                        <a:rPr lang="en-US" sz="2000" b="1" spc="-45" noProof="0" dirty="0">
                          <a:solidFill>
                            <a:srgbClr val="89132A"/>
                          </a:solidFill>
                          <a:latin typeface="Palatino Linotype"/>
                          <a:cs typeface="Palatino Linotype"/>
                        </a:rPr>
                        <a:t> </a:t>
                      </a:r>
                      <a:r>
                        <a:rPr lang="en-US" sz="2000" b="1" noProof="0" dirty="0">
                          <a:solidFill>
                            <a:srgbClr val="89132A"/>
                          </a:solidFill>
                          <a:latin typeface="Palatino Linotype"/>
                          <a:cs typeface="Palatino Linotype"/>
                        </a:rPr>
                        <a:t>Anxiety</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35"/>
                        </a:spcBef>
                      </a:pPr>
                      <a:r>
                        <a:rPr lang="en-US" sz="2000" b="1" noProof="0" dirty="0">
                          <a:solidFill>
                            <a:srgbClr val="89132A"/>
                          </a:solidFill>
                          <a:latin typeface="Palatino Linotype"/>
                          <a:cs typeface="Palatino Linotype"/>
                        </a:rPr>
                        <a:t>Grief</a:t>
                      </a:r>
                      <a:r>
                        <a:rPr lang="en-US" sz="2000" b="1" spc="-45" noProof="0" dirty="0">
                          <a:solidFill>
                            <a:srgbClr val="89132A"/>
                          </a:solidFill>
                          <a:latin typeface="Palatino Linotype"/>
                          <a:cs typeface="Palatino Linotype"/>
                        </a:rPr>
                        <a:t> </a:t>
                      </a:r>
                      <a:r>
                        <a:rPr lang="en-US" sz="2000" b="1" spc="-5" noProof="0" dirty="0">
                          <a:solidFill>
                            <a:srgbClr val="89132A"/>
                          </a:solidFill>
                          <a:latin typeface="Palatino Linotype"/>
                          <a:cs typeface="Palatino Linotype"/>
                        </a:rPr>
                        <a:t>Issues</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R="83820" algn="r">
                        <a:lnSpc>
                          <a:spcPct val="100000"/>
                        </a:lnSpc>
                        <a:spcBef>
                          <a:spcPts val="235"/>
                        </a:spcBef>
                      </a:pPr>
                      <a:r>
                        <a:rPr lang="en-US" sz="2000" b="1" spc="-5" noProof="0" dirty="0">
                          <a:solidFill>
                            <a:srgbClr val="89132A"/>
                          </a:solidFill>
                          <a:latin typeface="Palatino Linotype"/>
                          <a:cs typeface="Palatino Linotype"/>
                        </a:rPr>
                        <a:t>D</a:t>
                      </a:r>
                      <a:r>
                        <a:rPr lang="en-US" sz="2000" b="1" spc="5" noProof="0" dirty="0">
                          <a:solidFill>
                            <a:srgbClr val="89132A"/>
                          </a:solidFill>
                          <a:latin typeface="Palatino Linotype"/>
                          <a:cs typeface="Palatino Linotype"/>
                        </a:rPr>
                        <a:t>e</a:t>
                      </a:r>
                      <a:r>
                        <a:rPr lang="en-US" sz="2000" b="1" noProof="0" dirty="0">
                          <a:solidFill>
                            <a:srgbClr val="89132A"/>
                          </a:solidFill>
                          <a:latin typeface="Palatino Linotype"/>
                          <a:cs typeface="Palatino Linotype"/>
                        </a:rPr>
                        <a:t>press</a:t>
                      </a:r>
                      <a:r>
                        <a:rPr lang="en-US" sz="2000" b="1" spc="5" noProof="0" dirty="0">
                          <a:solidFill>
                            <a:srgbClr val="89132A"/>
                          </a:solidFill>
                          <a:latin typeface="Palatino Linotype"/>
                          <a:cs typeface="Palatino Linotype"/>
                        </a:rPr>
                        <a:t>i</a:t>
                      </a:r>
                      <a:r>
                        <a:rPr lang="en-US" sz="2000" b="1" spc="-5" noProof="0" dirty="0">
                          <a:solidFill>
                            <a:srgbClr val="89132A"/>
                          </a:solidFill>
                          <a:latin typeface="Palatino Linotype"/>
                          <a:cs typeface="Palatino Linotype"/>
                        </a:rPr>
                        <a:t>on</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549768">
                <a:tc>
                  <a:txBody>
                    <a:bodyPr/>
                    <a:lstStyle/>
                    <a:p>
                      <a:pPr marL="91440">
                        <a:lnSpc>
                          <a:spcPct val="100000"/>
                        </a:lnSpc>
                        <a:spcBef>
                          <a:spcPts val="235"/>
                        </a:spcBef>
                      </a:pPr>
                      <a:r>
                        <a:rPr lang="en-US" sz="2000" b="1" noProof="0" dirty="0">
                          <a:solidFill>
                            <a:srgbClr val="89132A"/>
                          </a:solidFill>
                          <a:latin typeface="Palatino Linotype"/>
                          <a:cs typeface="Palatino Linotype"/>
                        </a:rPr>
                        <a:t>Child &amp; Elder</a:t>
                      </a:r>
                      <a:r>
                        <a:rPr lang="en-US" sz="2000" b="1" spc="-70" noProof="0" dirty="0">
                          <a:solidFill>
                            <a:srgbClr val="89132A"/>
                          </a:solidFill>
                          <a:latin typeface="Palatino Linotype"/>
                          <a:cs typeface="Palatino Linotype"/>
                        </a:rPr>
                        <a:t> </a:t>
                      </a:r>
                      <a:r>
                        <a:rPr lang="en-US" sz="2000" b="1" spc="-5" noProof="0" dirty="0">
                          <a:solidFill>
                            <a:srgbClr val="89132A"/>
                          </a:solidFill>
                          <a:latin typeface="Palatino Linotype"/>
                          <a:cs typeface="Palatino Linotype"/>
                        </a:rPr>
                        <a:t>Care</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35"/>
                        </a:spcBef>
                      </a:pPr>
                      <a:r>
                        <a:rPr lang="en-US" sz="2000" b="1" noProof="0" dirty="0">
                          <a:solidFill>
                            <a:srgbClr val="89132A"/>
                          </a:solidFill>
                          <a:latin typeface="Palatino Linotype"/>
                          <a:cs typeface="Palatino Linotype"/>
                        </a:rPr>
                        <a:t>Alcohol</a:t>
                      </a:r>
                      <a:r>
                        <a:rPr lang="en-US" sz="2000" b="1" spc="-40" noProof="0" dirty="0">
                          <a:solidFill>
                            <a:srgbClr val="89132A"/>
                          </a:solidFill>
                          <a:latin typeface="Palatino Linotype"/>
                          <a:cs typeface="Palatino Linotype"/>
                        </a:rPr>
                        <a:t> </a:t>
                      </a:r>
                      <a:r>
                        <a:rPr lang="en-US" sz="2000" b="1" noProof="0" dirty="0">
                          <a:solidFill>
                            <a:srgbClr val="89132A"/>
                          </a:solidFill>
                          <a:latin typeface="Palatino Linotype"/>
                          <a:cs typeface="Palatino Linotype"/>
                        </a:rPr>
                        <a:t>Abuse</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84455" algn="r">
                        <a:lnSpc>
                          <a:spcPct val="100000"/>
                        </a:lnSpc>
                        <a:spcBef>
                          <a:spcPts val="235"/>
                        </a:spcBef>
                      </a:pPr>
                      <a:r>
                        <a:rPr lang="en-US" sz="2000" b="1" spc="-5" noProof="0" dirty="0">
                          <a:solidFill>
                            <a:srgbClr val="89132A"/>
                          </a:solidFill>
                          <a:latin typeface="Palatino Linotype"/>
                          <a:cs typeface="Palatino Linotype"/>
                        </a:rPr>
                        <a:t>Drug</a:t>
                      </a:r>
                      <a:r>
                        <a:rPr lang="en-US" sz="2000" b="1" spc="-85" noProof="0" dirty="0">
                          <a:solidFill>
                            <a:srgbClr val="89132A"/>
                          </a:solidFill>
                          <a:latin typeface="Palatino Linotype"/>
                          <a:cs typeface="Palatino Linotype"/>
                        </a:rPr>
                        <a:t> </a:t>
                      </a:r>
                      <a:r>
                        <a:rPr lang="en-US" sz="2000" b="1" noProof="0" dirty="0">
                          <a:solidFill>
                            <a:srgbClr val="89132A"/>
                          </a:solidFill>
                          <a:latin typeface="Palatino Linotype"/>
                          <a:cs typeface="Palatino Linotype"/>
                        </a:rPr>
                        <a:t>Abuse</a:t>
                      </a:r>
                      <a:endParaRPr lang="en-US" sz="2000" noProof="0" dirty="0">
                        <a:latin typeface="Palatino Linotype"/>
                        <a:cs typeface="Palatino Linotype"/>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549770">
                <a:tc>
                  <a:txBody>
                    <a:bodyPr/>
                    <a:lstStyle/>
                    <a:p>
                      <a:pPr marL="91440">
                        <a:lnSpc>
                          <a:spcPct val="100000"/>
                        </a:lnSpc>
                        <a:spcBef>
                          <a:spcPts val="240"/>
                        </a:spcBef>
                      </a:pPr>
                      <a:r>
                        <a:rPr lang="en-US" sz="2000" b="1" noProof="0" dirty="0">
                          <a:solidFill>
                            <a:srgbClr val="89132A"/>
                          </a:solidFill>
                          <a:latin typeface="Palatino Linotype"/>
                          <a:cs typeface="Palatino Linotype"/>
                        </a:rPr>
                        <a:t>Life</a:t>
                      </a:r>
                      <a:r>
                        <a:rPr lang="en-US" sz="2000" b="1" spc="-25" noProof="0" dirty="0">
                          <a:solidFill>
                            <a:srgbClr val="89132A"/>
                          </a:solidFill>
                          <a:latin typeface="Palatino Linotype"/>
                          <a:cs typeface="Palatino Linotype"/>
                        </a:rPr>
                        <a:t> </a:t>
                      </a:r>
                      <a:r>
                        <a:rPr lang="en-US" sz="2000" b="1" spc="-5" noProof="0" dirty="0">
                          <a:solidFill>
                            <a:srgbClr val="89132A"/>
                          </a:solidFill>
                          <a:latin typeface="Palatino Linotype"/>
                          <a:cs typeface="Palatino Linotype"/>
                        </a:rPr>
                        <a:t>Improvement</a:t>
                      </a:r>
                      <a:endParaRPr lang="en-US" sz="2000" noProof="0" dirty="0">
                        <a:latin typeface="Palatino Linotype"/>
                        <a:cs typeface="Palatino Linotype"/>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1270" algn="ctr">
                        <a:lnSpc>
                          <a:spcPct val="100000"/>
                        </a:lnSpc>
                        <a:spcBef>
                          <a:spcPts val="240"/>
                        </a:spcBef>
                      </a:pPr>
                      <a:r>
                        <a:rPr lang="en-US" sz="2000" b="1" noProof="0" dirty="0">
                          <a:solidFill>
                            <a:srgbClr val="89132A"/>
                          </a:solidFill>
                          <a:latin typeface="Palatino Linotype"/>
                          <a:cs typeface="Palatino Linotype"/>
                        </a:rPr>
                        <a:t>Family</a:t>
                      </a:r>
                      <a:r>
                        <a:rPr lang="en-US" sz="2000" b="1" spc="-45" noProof="0" dirty="0">
                          <a:solidFill>
                            <a:srgbClr val="89132A"/>
                          </a:solidFill>
                          <a:latin typeface="Palatino Linotype"/>
                          <a:cs typeface="Palatino Linotype"/>
                        </a:rPr>
                        <a:t> </a:t>
                      </a:r>
                      <a:r>
                        <a:rPr lang="en-US" sz="2000" b="1" noProof="0" dirty="0">
                          <a:solidFill>
                            <a:srgbClr val="89132A"/>
                          </a:solidFill>
                          <a:latin typeface="Palatino Linotype"/>
                          <a:cs typeface="Palatino Linotype"/>
                        </a:rPr>
                        <a:t>Challenges</a:t>
                      </a:r>
                      <a:endParaRPr lang="en-US" sz="2000" noProof="0" dirty="0">
                        <a:latin typeface="Palatino Linotype"/>
                        <a:cs typeface="Palatino Linotype"/>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lang="en-US" sz="2600" noProof="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bl>
          </a:graphicData>
        </a:graphic>
      </p:graphicFrame>
      <p:sp>
        <p:nvSpPr>
          <p:cNvPr id="5" name="object 5"/>
          <p:cNvSpPr txBox="1"/>
          <p:nvPr/>
        </p:nvSpPr>
        <p:spPr>
          <a:xfrm>
            <a:off x="2385377" y="4997873"/>
            <a:ext cx="6659245" cy="1860125"/>
          </a:xfrm>
          <a:prstGeom prst="rect">
            <a:avLst/>
          </a:prstGeom>
        </p:spPr>
        <p:txBody>
          <a:bodyPr vert="horz" wrap="square" lIns="0" tIns="13335" rIns="0" bIns="0" rtlCol="0">
            <a:spAutoFit/>
          </a:bodyPr>
          <a:lstStyle/>
          <a:p>
            <a:pPr marL="1905" algn="ctr">
              <a:lnSpc>
                <a:spcPts val="3650"/>
              </a:lnSpc>
              <a:spcBef>
                <a:spcPts val="105"/>
              </a:spcBef>
            </a:pPr>
            <a:r>
              <a:rPr lang="en-US" sz="3200" noProof="0" dirty="0">
                <a:solidFill>
                  <a:srgbClr val="F1F1F1"/>
                </a:solidFill>
                <a:latin typeface="Palatino Linotype"/>
                <a:cs typeface="Palatino Linotype"/>
              </a:rPr>
              <a:t>Call:</a:t>
            </a:r>
            <a:r>
              <a:rPr lang="en-US" sz="3200" spc="-5" noProof="0" dirty="0">
                <a:solidFill>
                  <a:srgbClr val="F1F1F1"/>
                </a:solidFill>
                <a:latin typeface="Palatino Linotype"/>
                <a:cs typeface="Palatino Linotype"/>
              </a:rPr>
              <a:t> </a:t>
            </a:r>
            <a:r>
              <a:rPr lang="en-US" sz="3200" noProof="0" dirty="0">
                <a:solidFill>
                  <a:srgbClr val="F1F1F1"/>
                </a:solidFill>
                <a:latin typeface="Palatino Linotype"/>
                <a:cs typeface="Palatino Linotype"/>
              </a:rPr>
              <a:t>800-865-3200</a:t>
            </a:r>
            <a:endParaRPr lang="en-US" sz="3200" noProof="0" dirty="0">
              <a:latin typeface="Palatino Linotype"/>
              <a:cs typeface="Palatino Linotype"/>
            </a:endParaRPr>
          </a:p>
          <a:p>
            <a:pPr algn="ctr">
              <a:lnSpc>
                <a:spcPts val="3454"/>
              </a:lnSpc>
            </a:pPr>
            <a:r>
              <a:rPr lang="en-US" sz="3200" u="heavy" spc="-20" noProof="0" dirty="0">
                <a:solidFill>
                  <a:schemeClr val="bg2"/>
                </a:solidFill>
                <a:uFill>
                  <a:solidFill>
                    <a:srgbClr val="0462C1"/>
                  </a:solidFill>
                </a:uFill>
                <a:latin typeface="Palatino Linotype"/>
                <a:cs typeface="Palatino Linotype"/>
                <a:hlinkClick r:id="rId3">
                  <a:extLst>
                    <a:ext uri="{A12FA001-AC4F-418D-AE19-62706E023703}">
                      <ahyp:hlinkClr xmlns:ahyp="http://schemas.microsoft.com/office/drawing/2018/hyperlinkcolor" val="tx"/>
                    </a:ext>
                  </a:extLst>
                </a:hlinkClick>
              </a:rPr>
              <a:t>www.mylifevalues.com</a:t>
            </a:r>
            <a:endParaRPr lang="en-US" sz="3200" noProof="0" dirty="0">
              <a:solidFill>
                <a:schemeClr val="bg2"/>
              </a:solidFill>
              <a:latin typeface="Palatino Linotype"/>
              <a:cs typeface="Palatino Linotype"/>
            </a:endParaRPr>
          </a:p>
          <a:p>
            <a:pPr marL="12065" marR="5080" algn="ctr">
              <a:lnSpc>
                <a:spcPts val="3460"/>
              </a:lnSpc>
              <a:spcBef>
                <a:spcPts val="240"/>
              </a:spcBef>
            </a:pPr>
            <a:r>
              <a:rPr lang="en-US" sz="3200" noProof="0" dirty="0">
                <a:solidFill>
                  <a:srgbClr val="F1F1F1"/>
                </a:solidFill>
                <a:latin typeface="Palatino Linotype"/>
                <a:cs typeface="Palatino Linotype"/>
              </a:rPr>
              <a:t>Login ID: </a:t>
            </a:r>
            <a:r>
              <a:rPr lang="en-US" sz="3200" spc="-5" noProof="0" dirty="0">
                <a:solidFill>
                  <a:srgbClr val="F1F1F1"/>
                </a:solidFill>
                <a:latin typeface="Palatino Linotype"/>
                <a:cs typeface="Palatino Linotype"/>
              </a:rPr>
              <a:t>Florida </a:t>
            </a:r>
            <a:r>
              <a:rPr lang="en-US" sz="3200" noProof="0" dirty="0">
                <a:solidFill>
                  <a:srgbClr val="F1F1F1"/>
                </a:solidFill>
                <a:latin typeface="Palatino Linotype"/>
                <a:cs typeface="Palatino Linotype"/>
              </a:rPr>
              <a:t>Atlantic</a:t>
            </a:r>
            <a:r>
              <a:rPr lang="en-US" sz="3200" spc="-200" noProof="0" dirty="0">
                <a:solidFill>
                  <a:srgbClr val="F1F1F1"/>
                </a:solidFill>
                <a:latin typeface="Palatino Linotype"/>
                <a:cs typeface="Palatino Linotype"/>
              </a:rPr>
              <a:t> </a:t>
            </a:r>
            <a:r>
              <a:rPr lang="en-US" sz="3200" spc="-5" noProof="0" dirty="0">
                <a:solidFill>
                  <a:srgbClr val="F1F1F1"/>
                </a:solidFill>
                <a:latin typeface="Palatino Linotype"/>
                <a:cs typeface="Palatino Linotype"/>
              </a:rPr>
              <a:t>University  </a:t>
            </a:r>
            <a:r>
              <a:rPr lang="en-US" sz="3200" spc="-20" noProof="0" dirty="0">
                <a:solidFill>
                  <a:srgbClr val="F1F1F1"/>
                </a:solidFill>
                <a:latin typeface="Palatino Linotype"/>
                <a:cs typeface="Palatino Linotype"/>
              </a:rPr>
              <a:t>Password:</a:t>
            </a:r>
            <a:r>
              <a:rPr lang="en-US" sz="3200" spc="-5" noProof="0" dirty="0">
                <a:solidFill>
                  <a:srgbClr val="F1F1F1"/>
                </a:solidFill>
                <a:latin typeface="Palatino Linotype"/>
                <a:cs typeface="Palatino Linotype"/>
              </a:rPr>
              <a:t> </a:t>
            </a:r>
            <a:r>
              <a:rPr lang="en-US" sz="3200" noProof="0" dirty="0">
                <a:solidFill>
                  <a:srgbClr val="F1F1F1"/>
                </a:solidFill>
                <a:latin typeface="Palatino Linotype"/>
                <a:cs typeface="Palatino Linotype"/>
              </a:rPr>
              <a:t>EAP</a:t>
            </a:r>
            <a:endParaRPr lang="en-US" sz="3200" noProof="0" dirty="0">
              <a:latin typeface="Palatino Linotype"/>
              <a:cs typeface="Palatino Linotyp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85982" cy="775356"/>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3009645" y="887729"/>
            <a:ext cx="6371590" cy="574040"/>
          </a:xfrm>
          <a:prstGeom prst="rect">
            <a:avLst/>
          </a:prstGeom>
        </p:spPr>
        <p:txBody>
          <a:bodyPr vert="horz" wrap="square" lIns="0" tIns="12700" rIns="0" bIns="0" rtlCol="0">
            <a:spAutoFit/>
          </a:bodyPr>
          <a:lstStyle/>
          <a:p>
            <a:pPr marL="12700">
              <a:lnSpc>
                <a:spcPct val="100000"/>
              </a:lnSpc>
              <a:spcBef>
                <a:spcPts val="100"/>
              </a:spcBef>
            </a:pPr>
            <a:r>
              <a:rPr lang="en-US" sz="3600" u="heavy" spc="-50" noProof="0" dirty="0">
                <a:solidFill>
                  <a:srgbClr val="004479"/>
                </a:solidFill>
                <a:uFill>
                  <a:solidFill>
                    <a:srgbClr val="004479"/>
                  </a:solidFill>
                </a:uFill>
              </a:rPr>
              <a:t>Voluntary </a:t>
            </a:r>
            <a:r>
              <a:rPr lang="en-US" sz="3600" u="heavy" noProof="0" dirty="0">
                <a:solidFill>
                  <a:srgbClr val="004479"/>
                </a:solidFill>
                <a:uFill>
                  <a:solidFill>
                    <a:srgbClr val="004479"/>
                  </a:solidFill>
                </a:uFill>
              </a:rPr>
              <a:t>Retirement</a:t>
            </a:r>
            <a:r>
              <a:rPr lang="en-US" sz="3600" u="heavy" spc="-30" noProof="0" dirty="0">
                <a:solidFill>
                  <a:srgbClr val="004479"/>
                </a:solidFill>
                <a:uFill>
                  <a:solidFill>
                    <a:srgbClr val="004479"/>
                  </a:solidFill>
                </a:uFill>
              </a:rPr>
              <a:t> </a:t>
            </a:r>
            <a:r>
              <a:rPr lang="en-US" sz="3600" u="heavy" spc="-5" noProof="0" dirty="0">
                <a:solidFill>
                  <a:srgbClr val="004479"/>
                </a:solidFill>
                <a:uFill>
                  <a:solidFill>
                    <a:srgbClr val="004479"/>
                  </a:solidFill>
                </a:uFill>
              </a:rPr>
              <a:t>Options</a:t>
            </a:r>
            <a:endParaRPr lang="en-US" sz="3600" noProof="0" dirty="0"/>
          </a:p>
        </p:txBody>
      </p:sp>
      <p:sp>
        <p:nvSpPr>
          <p:cNvPr id="4" name="object 4"/>
          <p:cNvSpPr txBox="1"/>
          <p:nvPr/>
        </p:nvSpPr>
        <p:spPr>
          <a:xfrm>
            <a:off x="820927" y="1756917"/>
            <a:ext cx="10415905" cy="4319259"/>
          </a:xfrm>
          <a:prstGeom prst="rect">
            <a:avLst/>
          </a:prstGeom>
        </p:spPr>
        <p:txBody>
          <a:bodyPr vert="horz" wrap="square" lIns="0" tIns="112395" rIns="0" bIns="0" rtlCol="0">
            <a:spAutoFit/>
          </a:bodyPr>
          <a:lstStyle/>
          <a:p>
            <a:pPr marL="12700" marR="5080">
              <a:lnSpc>
                <a:spcPct val="70000"/>
              </a:lnSpc>
              <a:spcBef>
                <a:spcPts val="885"/>
              </a:spcBef>
            </a:pPr>
            <a:r>
              <a:rPr lang="en-US" sz="2200" spc="-10" noProof="0" dirty="0">
                <a:solidFill>
                  <a:srgbClr val="89132A"/>
                </a:solidFill>
                <a:latin typeface="Palatino Linotype"/>
                <a:cs typeface="Palatino Linotype"/>
              </a:rPr>
              <a:t>Employees </a:t>
            </a:r>
            <a:r>
              <a:rPr lang="en-US" sz="2200" spc="-5" noProof="0" dirty="0">
                <a:solidFill>
                  <a:srgbClr val="89132A"/>
                </a:solidFill>
                <a:latin typeface="Palatino Linotype"/>
                <a:cs typeface="Palatino Linotype"/>
              </a:rPr>
              <a:t>who wish to make </a:t>
            </a:r>
            <a:r>
              <a:rPr lang="en-US" sz="2200" spc="-20" noProof="0" dirty="0">
                <a:solidFill>
                  <a:srgbClr val="89132A"/>
                </a:solidFill>
                <a:latin typeface="Palatino Linotype"/>
                <a:cs typeface="Palatino Linotype"/>
              </a:rPr>
              <a:t>Voluntary </a:t>
            </a:r>
            <a:r>
              <a:rPr lang="en-US" sz="2200" spc="-5" noProof="0" dirty="0">
                <a:solidFill>
                  <a:srgbClr val="89132A"/>
                </a:solidFill>
                <a:latin typeface="Palatino Linotype"/>
                <a:cs typeface="Palatino Linotype"/>
              </a:rPr>
              <a:t>contributions </a:t>
            </a:r>
            <a:r>
              <a:rPr lang="en-US" sz="2200" spc="-15" noProof="0" dirty="0">
                <a:solidFill>
                  <a:srgbClr val="89132A"/>
                </a:solidFill>
                <a:latin typeface="Palatino Linotype"/>
                <a:cs typeface="Palatino Linotype"/>
              </a:rPr>
              <a:t>toward </a:t>
            </a:r>
            <a:r>
              <a:rPr lang="en-US" sz="2200" spc="-5" noProof="0" dirty="0">
                <a:solidFill>
                  <a:srgbClr val="89132A"/>
                </a:solidFill>
                <a:latin typeface="Palatino Linotype"/>
                <a:cs typeface="Palatino Linotype"/>
              </a:rPr>
              <a:t>retirement may do so  through the following</a:t>
            </a:r>
            <a:r>
              <a:rPr lang="en-US" sz="2200" spc="-20" noProof="0" dirty="0">
                <a:solidFill>
                  <a:srgbClr val="89132A"/>
                </a:solidFill>
                <a:latin typeface="Palatino Linotype"/>
                <a:cs typeface="Palatino Linotype"/>
              </a:rPr>
              <a:t> </a:t>
            </a:r>
            <a:r>
              <a:rPr lang="en-US" sz="2200" spc="-5" noProof="0" dirty="0">
                <a:solidFill>
                  <a:srgbClr val="89132A"/>
                </a:solidFill>
                <a:latin typeface="Palatino Linotype"/>
                <a:cs typeface="Palatino Linotype"/>
              </a:rPr>
              <a:t>options:</a:t>
            </a:r>
            <a:endParaRPr lang="en-US" sz="2200" noProof="0" dirty="0">
              <a:latin typeface="Palatino Linotype"/>
              <a:cs typeface="Palatino Linotype"/>
            </a:endParaRPr>
          </a:p>
          <a:p>
            <a:pPr marL="673735" indent="-342900">
              <a:lnSpc>
                <a:spcPct val="100000"/>
              </a:lnSpc>
              <a:spcBef>
                <a:spcPts val="204"/>
              </a:spcBef>
              <a:buClr>
                <a:srgbClr val="004479"/>
              </a:buClr>
              <a:buFont typeface="Wingdings" panose="05000000000000000000" pitchFamily="2" charset="2"/>
              <a:buChar char="§"/>
              <a:tabLst>
                <a:tab pos="5108575" algn="l"/>
              </a:tabLst>
            </a:pPr>
            <a:r>
              <a:rPr lang="en-US" sz="2200" u="heavy" noProof="0" dirty="0">
                <a:solidFill>
                  <a:srgbClr val="0462C1"/>
                </a:solidFill>
                <a:uFill>
                  <a:solidFill>
                    <a:srgbClr val="0462C1"/>
                  </a:solidFill>
                </a:uFill>
                <a:latin typeface="Palatino Linotype"/>
                <a:cs typeface="Palatino Linotype"/>
                <a:hlinkClick r:id="rId3"/>
              </a:rPr>
              <a:t>403(b)</a:t>
            </a:r>
            <a:endParaRPr lang="en-US" sz="2200" noProof="0" dirty="0">
              <a:latin typeface="Palatino Linotype"/>
              <a:cs typeface="Palatino Linotype"/>
            </a:endParaRPr>
          </a:p>
          <a:p>
            <a:pPr marL="673735" indent="-342900">
              <a:lnSpc>
                <a:spcPct val="100000"/>
              </a:lnSpc>
              <a:spcBef>
                <a:spcPts val="209"/>
              </a:spcBef>
              <a:buClr>
                <a:srgbClr val="004479"/>
              </a:buClr>
              <a:buFont typeface="Wingdings" panose="05000000000000000000" pitchFamily="2" charset="2"/>
              <a:buChar char="§"/>
              <a:tabLst>
                <a:tab pos="4777740" algn="l"/>
              </a:tabLst>
            </a:pPr>
            <a:r>
              <a:rPr lang="en-US" sz="2200" u="heavy" spc="-5" noProof="0" dirty="0">
                <a:solidFill>
                  <a:srgbClr val="0462C1"/>
                </a:solidFill>
                <a:uFill>
                  <a:solidFill>
                    <a:srgbClr val="0462C1"/>
                  </a:solidFill>
                </a:uFill>
                <a:latin typeface="Palatino Linotype"/>
                <a:cs typeface="Palatino Linotype"/>
                <a:hlinkClick r:id="rId3"/>
              </a:rPr>
              <a:t>Roth</a:t>
            </a:r>
            <a:r>
              <a:rPr lang="en-US" sz="2200" u="heavy" spc="-10" noProof="0" dirty="0">
                <a:solidFill>
                  <a:srgbClr val="0462C1"/>
                </a:solidFill>
                <a:uFill>
                  <a:solidFill>
                    <a:srgbClr val="0462C1"/>
                  </a:solidFill>
                </a:uFill>
                <a:latin typeface="Palatino Linotype"/>
                <a:cs typeface="Palatino Linotype"/>
                <a:hlinkClick r:id="rId3"/>
              </a:rPr>
              <a:t> </a:t>
            </a:r>
            <a:r>
              <a:rPr lang="en-US" sz="2200" u="heavy" spc="-5" noProof="0" dirty="0">
                <a:solidFill>
                  <a:srgbClr val="0462C1"/>
                </a:solidFill>
                <a:uFill>
                  <a:solidFill>
                    <a:srgbClr val="0462C1"/>
                  </a:solidFill>
                </a:uFill>
                <a:latin typeface="Palatino Linotype"/>
                <a:cs typeface="Palatino Linotype"/>
                <a:hlinkClick r:id="rId3"/>
              </a:rPr>
              <a:t>403(b)</a:t>
            </a:r>
            <a:endParaRPr lang="en-US" sz="2200" noProof="0" dirty="0">
              <a:latin typeface="Palatino Linotype"/>
              <a:cs typeface="Palatino Linotype"/>
            </a:endParaRPr>
          </a:p>
          <a:p>
            <a:pPr marL="673735" indent="-342900">
              <a:lnSpc>
                <a:spcPct val="100000"/>
              </a:lnSpc>
              <a:spcBef>
                <a:spcPts val="209"/>
              </a:spcBef>
              <a:buClr>
                <a:srgbClr val="004479"/>
              </a:buClr>
              <a:buFont typeface="Wingdings" panose="05000000000000000000" pitchFamily="2" charset="2"/>
              <a:buChar char="§"/>
              <a:tabLst>
                <a:tab pos="4777740" algn="l"/>
              </a:tabLst>
            </a:pPr>
            <a:r>
              <a:rPr lang="en-US" sz="2200" u="heavy" spc="-5" noProof="0" dirty="0">
                <a:solidFill>
                  <a:srgbClr val="0462C1"/>
                </a:solidFill>
                <a:uFill>
                  <a:solidFill>
                    <a:srgbClr val="0462C1"/>
                  </a:solidFill>
                </a:uFill>
                <a:latin typeface="Palatino Linotype"/>
                <a:cs typeface="Palatino Linotype"/>
                <a:hlinkClick r:id="rId4"/>
              </a:rPr>
              <a:t>457 State Deferred</a:t>
            </a:r>
            <a:r>
              <a:rPr lang="en-US" sz="2200" u="heavy" spc="-15" noProof="0" dirty="0">
                <a:solidFill>
                  <a:srgbClr val="0462C1"/>
                </a:solidFill>
                <a:uFill>
                  <a:solidFill>
                    <a:srgbClr val="0462C1"/>
                  </a:solidFill>
                </a:uFill>
                <a:latin typeface="Palatino Linotype"/>
                <a:cs typeface="Palatino Linotype"/>
                <a:hlinkClick r:id="rId4"/>
              </a:rPr>
              <a:t> </a:t>
            </a:r>
            <a:r>
              <a:rPr lang="en-US" sz="2200" u="heavy" spc="-5" noProof="0" dirty="0">
                <a:solidFill>
                  <a:srgbClr val="0462C1"/>
                </a:solidFill>
                <a:uFill>
                  <a:solidFill>
                    <a:srgbClr val="0462C1"/>
                  </a:solidFill>
                </a:uFill>
                <a:latin typeface="Palatino Linotype"/>
                <a:cs typeface="Palatino Linotype"/>
                <a:hlinkClick r:id="rId4"/>
              </a:rPr>
              <a:t>Compensation</a:t>
            </a:r>
            <a:endParaRPr lang="en-US" sz="2200" u="heavy" noProof="0" dirty="0">
              <a:uFill>
                <a:solidFill>
                  <a:srgbClr val="0462C1"/>
                </a:solidFill>
              </a:uFill>
              <a:latin typeface="Palatino Linotype"/>
              <a:cs typeface="Palatino Linotype"/>
            </a:endParaRPr>
          </a:p>
          <a:p>
            <a:pPr marL="673735" indent="-342900">
              <a:lnSpc>
                <a:spcPct val="100000"/>
              </a:lnSpc>
              <a:spcBef>
                <a:spcPts val="209"/>
              </a:spcBef>
              <a:buClr>
                <a:srgbClr val="004479"/>
              </a:buClr>
              <a:buFont typeface="Wingdings" panose="05000000000000000000" pitchFamily="2" charset="2"/>
              <a:buChar char="§"/>
              <a:tabLst>
                <a:tab pos="4777740" algn="l"/>
              </a:tabLst>
            </a:pPr>
            <a:endParaRPr lang="en-US" sz="2200" u="heavy" spc="-50" noProof="0" dirty="0">
              <a:solidFill>
                <a:srgbClr val="004479"/>
              </a:solidFill>
              <a:uFill>
                <a:solidFill>
                  <a:srgbClr val="0462C1"/>
                </a:solidFill>
              </a:uFill>
              <a:latin typeface="Palatino Linotype"/>
              <a:cs typeface="Palatino Linotype"/>
            </a:endParaRPr>
          </a:p>
          <a:p>
            <a:pPr marL="673735" indent="-342900">
              <a:lnSpc>
                <a:spcPct val="100000"/>
              </a:lnSpc>
              <a:spcBef>
                <a:spcPts val="209"/>
              </a:spcBef>
              <a:buClr>
                <a:srgbClr val="004479"/>
              </a:buClr>
              <a:buFont typeface="Wingdings" panose="05000000000000000000" pitchFamily="2" charset="2"/>
              <a:buChar char="§"/>
              <a:tabLst>
                <a:tab pos="4777740" algn="l"/>
              </a:tabLst>
            </a:pPr>
            <a:r>
              <a:rPr lang="en-US" sz="2200" spc="-50" noProof="0" dirty="0">
                <a:solidFill>
                  <a:srgbClr val="004479"/>
                </a:solidFill>
                <a:latin typeface="Palatino Linotype"/>
                <a:cs typeface="Palatino Linotype"/>
              </a:rPr>
              <a:t>FAU </a:t>
            </a:r>
            <a:r>
              <a:rPr lang="en-US" sz="2200" spc="-5" noProof="0" dirty="0">
                <a:solidFill>
                  <a:srgbClr val="004479"/>
                </a:solidFill>
                <a:latin typeface="Palatino Linotype"/>
                <a:cs typeface="Palatino Linotype"/>
              </a:rPr>
              <a:t>does </a:t>
            </a:r>
            <a:r>
              <a:rPr lang="en-US" sz="2200" spc="-10" noProof="0" dirty="0">
                <a:solidFill>
                  <a:srgbClr val="004479"/>
                </a:solidFill>
                <a:latin typeface="Palatino Linotype"/>
                <a:cs typeface="Palatino Linotype"/>
              </a:rPr>
              <a:t>NOT </a:t>
            </a:r>
            <a:r>
              <a:rPr lang="en-US" sz="2200" spc="-5" noProof="0" dirty="0">
                <a:solidFill>
                  <a:srgbClr val="004479"/>
                </a:solidFill>
                <a:latin typeface="Palatino Linotype"/>
                <a:cs typeface="Palatino Linotype"/>
              </a:rPr>
              <a:t>match </a:t>
            </a:r>
            <a:r>
              <a:rPr lang="en-US" sz="2200" spc="-10" noProof="0" dirty="0">
                <a:solidFill>
                  <a:srgbClr val="004479"/>
                </a:solidFill>
                <a:latin typeface="Palatino Linotype"/>
                <a:cs typeface="Palatino Linotype"/>
              </a:rPr>
              <a:t>voluntary employee</a:t>
            </a:r>
            <a:r>
              <a:rPr lang="en-US" sz="2200" spc="35" noProof="0" dirty="0">
                <a:solidFill>
                  <a:srgbClr val="004479"/>
                </a:solidFill>
                <a:latin typeface="Palatino Linotype"/>
                <a:cs typeface="Palatino Linotype"/>
              </a:rPr>
              <a:t> </a:t>
            </a:r>
            <a:r>
              <a:rPr lang="en-US" sz="2200" spc="-5" noProof="0" dirty="0">
                <a:solidFill>
                  <a:srgbClr val="004479"/>
                </a:solidFill>
                <a:latin typeface="Palatino Linotype"/>
                <a:cs typeface="Palatino Linotype"/>
              </a:rPr>
              <a:t>contributions</a:t>
            </a:r>
          </a:p>
          <a:p>
            <a:pPr marL="673735" indent="-342900">
              <a:lnSpc>
                <a:spcPct val="100000"/>
              </a:lnSpc>
              <a:spcBef>
                <a:spcPts val="209"/>
              </a:spcBef>
              <a:buClr>
                <a:srgbClr val="004479"/>
              </a:buClr>
              <a:buFont typeface="Wingdings" panose="05000000000000000000" pitchFamily="2" charset="2"/>
              <a:buChar char="§"/>
              <a:tabLst>
                <a:tab pos="4777740" algn="l"/>
              </a:tabLst>
            </a:pPr>
            <a:r>
              <a:rPr lang="en-US" sz="2200" spc="-20" noProof="0" dirty="0">
                <a:solidFill>
                  <a:srgbClr val="004479"/>
                </a:solidFill>
                <a:latin typeface="Palatino Linotype"/>
                <a:cs typeface="Palatino Linotype"/>
              </a:rPr>
              <a:t>Voluntary </a:t>
            </a:r>
            <a:r>
              <a:rPr lang="en-US" sz="2200" spc="-5" noProof="0" dirty="0">
                <a:solidFill>
                  <a:srgbClr val="004479"/>
                </a:solidFill>
                <a:latin typeface="Palatino Linotype"/>
                <a:cs typeface="Palatino Linotype"/>
              </a:rPr>
              <a:t>enrollments and/or changes can be made at any </a:t>
            </a:r>
            <a:r>
              <a:rPr lang="en-US" sz="2200" spc="-10" noProof="0" dirty="0">
                <a:solidFill>
                  <a:srgbClr val="004479"/>
                </a:solidFill>
                <a:latin typeface="Palatino Linotype"/>
                <a:cs typeface="Palatino Linotype"/>
              </a:rPr>
              <a:t>time using </a:t>
            </a:r>
            <a:r>
              <a:rPr lang="en-US" sz="2200" spc="-5" noProof="0" dirty="0">
                <a:solidFill>
                  <a:srgbClr val="004479"/>
                </a:solidFill>
                <a:latin typeface="Palatino Linotype"/>
                <a:cs typeface="Palatino Linotype"/>
              </a:rPr>
              <a:t>Salary  Reduction</a:t>
            </a:r>
            <a:r>
              <a:rPr lang="en-US" sz="2200" spc="-75" noProof="0" dirty="0">
                <a:solidFill>
                  <a:srgbClr val="004479"/>
                </a:solidFill>
                <a:latin typeface="Palatino Linotype"/>
                <a:cs typeface="Palatino Linotype"/>
              </a:rPr>
              <a:t> </a:t>
            </a:r>
            <a:r>
              <a:rPr lang="en-US" sz="2200" spc="-5" noProof="0" dirty="0">
                <a:solidFill>
                  <a:srgbClr val="004479"/>
                </a:solidFill>
                <a:latin typeface="Palatino Linotype"/>
                <a:cs typeface="Palatino Linotype"/>
              </a:rPr>
              <a:t>Agreement:</a:t>
            </a:r>
            <a:endParaRPr lang="en-US" sz="2200" noProof="0" dirty="0">
              <a:latin typeface="Palatino Linotype"/>
              <a:cs typeface="Palatino Linotype"/>
            </a:endParaRPr>
          </a:p>
          <a:p>
            <a:pPr marL="1270000" lvl="2" indent="-342900">
              <a:spcBef>
                <a:spcPts val="505"/>
              </a:spcBef>
              <a:buClr>
                <a:schemeClr val="tx1"/>
              </a:buClr>
              <a:buFont typeface="Wingdings" panose="05000000000000000000" pitchFamily="2" charset="2"/>
              <a:buChar char="§"/>
              <a:tabLst>
                <a:tab pos="698500" algn="l"/>
              </a:tabLst>
            </a:pPr>
            <a:r>
              <a:rPr lang="en-US" sz="2200" u="heavy" spc="-15" noProof="0" dirty="0">
                <a:solidFill>
                  <a:srgbClr val="0462C1"/>
                </a:solidFill>
                <a:uFill>
                  <a:solidFill>
                    <a:srgbClr val="0462C1"/>
                  </a:solidFill>
                </a:uFill>
                <a:latin typeface="Palatino Linotype"/>
                <a:cs typeface="Palatino Linotype"/>
                <a:hlinkClick r:id="rId3"/>
              </a:rPr>
              <a:t>SALARY </a:t>
            </a:r>
            <a:r>
              <a:rPr lang="en-US" sz="2200" u="heavy" spc="-5" noProof="0" dirty="0">
                <a:solidFill>
                  <a:srgbClr val="0462C1"/>
                </a:solidFill>
                <a:uFill>
                  <a:solidFill>
                    <a:srgbClr val="0462C1"/>
                  </a:solidFill>
                </a:uFill>
                <a:latin typeface="Palatino Linotype"/>
                <a:cs typeface="Palatino Linotype"/>
                <a:hlinkClick r:id="rId3"/>
              </a:rPr>
              <a:t>REDUCTION</a:t>
            </a:r>
            <a:r>
              <a:rPr lang="en-US" sz="2200" u="heavy" spc="-50" noProof="0" dirty="0">
                <a:solidFill>
                  <a:srgbClr val="0462C1"/>
                </a:solidFill>
                <a:uFill>
                  <a:solidFill>
                    <a:srgbClr val="0462C1"/>
                  </a:solidFill>
                </a:uFill>
                <a:latin typeface="Palatino Linotype"/>
                <a:cs typeface="Palatino Linotype"/>
                <a:hlinkClick r:id="rId3"/>
              </a:rPr>
              <a:t> </a:t>
            </a:r>
            <a:r>
              <a:rPr lang="en-US" sz="2200" u="heavy" spc="-5" noProof="0" dirty="0">
                <a:solidFill>
                  <a:srgbClr val="0462C1"/>
                </a:solidFill>
                <a:uFill>
                  <a:solidFill>
                    <a:srgbClr val="0462C1"/>
                  </a:solidFill>
                </a:uFill>
                <a:latin typeface="Palatino Linotype"/>
                <a:cs typeface="Palatino Linotype"/>
                <a:hlinkClick r:id="rId3"/>
              </a:rPr>
              <a:t>AGREEMENT</a:t>
            </a:r>
            <a:endParaRPr lang="en-US" sz="2200" noProof="0" dirty="0">
              <a:latin typeface="Palatino Linotype"/>
              <a:cs typeface="Palatino Linotype"/>
            </a:endParaRPr>
          </a:p>
          <a:p>
            <a:pPr marL="241300" indent="-228600">
              <a:lnSpc>
                <a:spcPct val="100000"/>
              </a:lnSpc>
              <a:spcBef>
                <a:spcPts val="994"/>
              </a:spcBef>
              <a:buClr>
                <a:schemeClr val="tx1"/>
              </a:buClr>
              <a:buFont typeface="Wingdings"/>
              <a:buChar char=""/>
              <a:tabLst>
                <a:tab pos="241300" algn="l"/>
              </a:tabLst>
            </a:pPr>
            <a:r>
              <a:rPr lang="en-US" sz="2200" u="heavy" spc="-5" noProof="0" dirty="0">
                <a:solidFill>
                  <a:srgbClr val="0462C1"/>
                </a:solidFill>
                <a:uFill>
                  <a:solidFill>
                    <a:srgbClr val="0462C1"/>
                  </a:solidFill>
                </a:uFill>
                <a:latin typeface="Palatino Linotype"/>
                <a:cs typeface="Palatino Linotype"/>
                <a:hlinkClick r:id="rId5"/>
              </a:rPr>
              <a:t>Multiple vendors/providers</a:t>
            </a:r>
            <a:r>
              <a:rPr lang="en-US" sz="2200" spc="-5" noProof="0" dirty="0">
                <a:solidFill>
                  <a:srgbClr val="0462C1"/>
                </a:solidFill>
                <a:latin typeface="Palatino Linotype"/>
                <a:cs typeface="Palatino Linotype"/>
                <a:hlinkClick r:id="rId5"/>
              </a:rPr>
              <a:t> </a:t>
            </a:r>
            <a:r>
              <a:rPr lang="en-US" sz="2200" spc="-5" noProof="0" dirty="0">
                <a:solidFill>
                  <a:srgbClr val="004479"/>
                </a:solidFill>
                <a:latin typeface="Palatino Linotype"/>
                <a:cs typeface="Palatino Linotype"/>
              </a:rPr>
              <a:t>are </a:t>
            </a:r>
            <a:r>
              <a:rPr lang="en-US" sz="2200" spc="-10" noProof="0" dirty="0">
                <a:solidFill>
                  <a:srgbClr val="004479"/>
                </a:solidFill>
                <a:latin typeface="Palatino Linotype"/>
                <a:cs typeface="Palatino Linotype"/>
              </a:rPr>
              <a:t>available </a:t>
            </a:r>
            <a:r>
              <a:rPr lang="en-US" sz="2200" spc="-5" noProof="0" dirty="0">
                <a:solidFill>
                  <a:srgbClr val="004479"/>
                </a:solidFill>
                <a:latin typeface="Palatino Linotype"/>
                <a:cs typeface="Palatino Linotype"/>
              </a:rPr>
              <a:t>– please </a:t>
            </a:r>
            <a:r>
              <a:rPr lang="en-US" sz="2200" noProof="0" dirty="0">
                <a:solidFill>
                  <a:srgbClr val="004479"/>
                </a:solidFill>
                <a:latin typeface="Palatino Linotype"/>
                <a:cs typeface="Palatino Linotype"/>
              </a:rPr>
              <a:t>contact </a:t>
            </a:r>
            <a:r>
              <a:rPr lang="en-US" sz="2200" spc="-5" noProof="0" dirty="0">
                <a:solidFill>
                  <a:srgbClr val="004479"/>
                </a:solidFill>
                <a:latin typeface="Palatino Linotype"/>
                <a:cs typeface="Palatino Linotype"/>
              </a:rPr>
              <a:t>one to open </a:t>
            </a:r>
            <a:r>
              <a:rPr lang="en-US" sz="2200" spc="-15" noProof="0" dirty="0">
                <a:solidFill>
                  <a:srgbClr val="004479"/>
                </a:solidFill>
                <a:latin typeface="Palatino Linotype"/>
                <a:cs typeface="Palatino Linotype"/>
              </a:rPr>
              <a:t>your</a:t>
            </a:r>
            <a:r>
              <a:rPr lang="en-US" sz="2200" spc="-5" noProof="0" dirty="0">
                <a:solidFill>
                  <a:srgbClr val="004479"/>
                </a:solidFill>
                <a:latin typeface="Palatino Linotype"/>
                <a:cs typeface="Palatino Linotype"/>
              </a:rPr>
              <a:t> </a:t>
            </a:r>
            <a:r>
              <a:rPr lang="en-US" sz="2200" spc="-45" noProof="0" dirty="0">
                <a:solidFill>
                  <a:srgbClr val="004479"/>
                </a:solidFill>
                <a:latin typeface="Palatino Linotype"/>
                <a:cs typeface="Palatino Linotype"/>
              </a:rPr>
              <a:t>FAU</a:t>
            </a:r>
            <a:endParaRPr lang="en-US" sz="2200" noProof="0" dirty="0">
              <a:latin typeface="Palatino Linotype"/>
              <a:cs typeface="Palatino Linotype"/>
            </a:endParaRPr>
          </a:p>
          <a:p>
            <a:pPr marL="241300">
              <a:lnSpc>
                <a:spcPct val="100000"/>
              </a:lnSpc>
            </a:pPr>
            <a:r>
              <a:rPr lang="en-US" sz="2200" spc="-5" noProof="0" dirty="0">
                <a:solidFill>
                  <a:srgbClr val="004479"/>
                </a:solidFill>
                <a:latin typeface="Palatino Linotype"/>
                <a:cs typeface="Palatino Linotype"/>
              </a:rPr>
              <a:t>affiliated</a:t>
            </a:r>
            <a:r>
              <a:rPr lang="en-US" sz="2200" noProof="0" dirty="0">
                <a:solidFill>
                  <a:srgbClr val="004479"/>
                </a:solidFill>
                <a:latin typeface="Palatino Linotype"/>
                <a:cs typeface="Palatino Linotype"/>
              </a:rPr>
              <a:t> </a:t>
            </a:r>
            <a:r>
              <a:rPr lang="en-US" sz="2200" spc="-5" noProof="0" dirty="0">
                <a:solidFill>
                  <a:srgbClr val="004479"/>
                </a:solidFill>
                <a:latin typeface="Palatino Linotype"/>
                <a:cs typeface="Palatino Linotype"/>
              </a:rPr>
              <a:t>account</a:t>
            </a:r>
            <a:endParaRPr lang="en-US" sz="2200" noProof="0" dirty="0">
              <a:latin typeface="Palatino Linotype"/>
              <a:cs typeface="Palatino Linotyp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49BF3-0646-D1D9-E4D2-77C336107899}"/>
              </a:ext>
            </a:extLst>
          </p:cNvPr>
          <p:cNvSpPr>
            <a:spLocks noGrp="1"/>
          </p:cNvSpPr>
          <p:nvPr>
            <p:ph type="title"/>
          </p:nvPr>
        </p:nvSpPr>
        <p:spPr>
          <a:xfrm>
            <a:off x="3048000" y="-1905000"/>
            <a:ext cx="5213984" cy="1616075"/>
          </a:xfrm>
        </p:spPr>
        <p:txBody>
          <a:bodyPr/>
          <a:lstStyle/>
          <a:p>
            <a:r>
              <a:rPr lang="en-US" noProof="0" dirty="0"/>
              <a:t>2024 Biweekly Payroll &amp; Timekeeping Schedule</a:t>
            </a:r>
          </a:p>
        </p:txBody>
      </p:sp>
      <p:pic>
        <p:nvPicPr>
          <p:cNvPr id="3" name="Picture 2" descr="A table titled &quot;2024 Biweekly Payroll &amp; Timekeeping Schedule&quot; from Florida Atlantic University. The table lists 26 pay periods for 2024, with columns for pay period number, start and end dates, deadlines for departmental EIBs, data and compensation approvals, time entry and approval, last day to make changes to direct deposit or withholding elections, pay period close, and pay date. The Florida Atlantic logo with an owl is in the top left. Some pay periods are marked with an asterisk (*).">
            <a:extLst>
              <a:ext uri="{FF2B5EF4-FFF2-40B4-BE49-F238E27FC236}">
                <a16:creationId xmlns:a16="http://schemas.microsoft.com/office/drawing/2014/main" id="{38CFD8D4-6AAF-D115-54CF-6B06ECB0E4F7}"/>
              </a:ext>
            </a:extLst>
          </p:cNvPr>
          <p:cNvPicPr>
            <a:picLocks noChangeAspect="1"/>
          </p:cNvPicPr>
          <p:nvPr/>
        </p:nvPicPr>
        <p:blipFill>
          <a:blip r:embed="rId2"/>
          <a:stretch>
            <a:fillRect/>
          </a:stretch>
        </p:blipFill>
        <p:spPr>
          <a:xfrm>
            <a:off x="1219200" y="304800"/>
            <a:ext cx="9381033" cy="5265876"/>
          </a:xfrm>
          <a:prstGeom prst="rect">
            <a:avLst/>
          </a:prstGeom>
        </p:spPr>
      </p:pic>
      <p:sp>
        <p:nvSpPr>
          <p:cNvPr id="4" name="TextBox 3">
            <a:extLst>
              <a:ext uri="{FF2B5EF4-FFF2-40B4-BE49-F238E27FC236}">
                <a16:creationId xmlns:a16="http://schemas.microsoft.com/office/drawing/2014/main" id="{1B6F67BA-159D-59C6-C3BB-87BB1DD5F858}"/>
              </a:ext>
            </a:extLst>
          </p:cNvPr>
          <p:cNvSpPr txBox="1"/>
          <p:nvPr/>
        </p:nvSpPr>
        <p:spPr>
          <a:xfrm>
            <a:off x="609600" y="6005528"/>
            <a:ext cx="2743200" cy="369332"/>
          </a:xfrm>
          <a:prstGeom prst="rect">
            <a:avLst/>
          </a:prstGeom>
          <a:noFill/>
        </p:spPr>
        <p:txBody>
          <a:bodyPr wrap="square" rtlCol="0">
            <a:spAutoFit/>
          </a:bodyPr>
          <a:lstStyle/>
          <a:p>
            <a:r>
              <a:rPr lang="en-US" noProof="0" dirty="0">
                <a:hlinkClick r:id="rId3"/>
              </a:rPr>
              <a:t>Payroll Schedule</a:t>
            </a:r>
            <a:endParaRPr lang="en-US" noProof="0" dirty="0"/>
          </a:p>
        </p:txBody>
      </p:sp>
    </p:spTree>
    <p:extLst>
      <p:ext uri="{BB962C8B-B14F-4D97-AF65-F5344CB8AC3E}">
        <p14:creationId xmlns:p14="http://schemas.microsoft.com/office/powerpoint/2010/main" val="1436919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35447" y="1215747"/>
            <a:ext cx="1376680" cy="4173854"/>
          </a:xfrm>
          <a:prstGeom prst="rect">
            <a:avLst/>
          </a:prstGeom>
          <a:noFill/>
          <a:ln>
            <a:noFill/>
            <a:prstDash/>
          </a:ln>
          <a:effectLst/>
        </p:spPr>
        <p:txBody>
          <a:bodyPr rot="0" spcFirstLastPara="0" vertOverflow="overflow" horzOverflow="overflow" vert="vert270"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575"/>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Palatino Linotype"/>
                <a:ea typeface="+mn-ea"/>
                <a:cs typeface="Palatino Linotype"/>
              </a:rPr>
              <a:t>RETIREMENT</a:t>
            </a:r>
            <a:endParaRPr kumimoji="0" lang="en-US" sz="4800" b="0" i="0" u="none" strike="noStrike" kern="1200" cap="none" spc="0" normalizeH="0" baseline="0" noProof="0" dirty="0">
              <a:ln>
                <a:noFill/>
              </a:ln>
              <a:solidFill>
                <a:schemeClr val="tx1"/>
              </a:solidFill>
              <a:effectLst/>
              <a:uLnTx/>
              <a:uFillTx/>
              <a:latin typeface="Palatino Linotype"/>
              <a:ea typeface="+mn-ea"/>
              <a:cs typeface="Palatino Linotype"/>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5" normalizeH="0" baseline="0" noProof="0" dirty="0">
                <a:ln>
                  <a:noFill/>
                </a:ln>
                <a:solidFill>
                  <a:srgbClr val="FFFFFF"/>
                </a:solidFill>
                <a:effectLst/>
                <a:uLnTx/>
                <a:uFillTx/>
                <a:latin typeface="Palatino Linotype"/>
                <a:ea typeface="+mn-ea"/>
                <a:cs typeface="Palatino Linotype"/>
              </a:rPr>
              <a:t>PROVIDERS</a:t>
            </a:r>
            <a:endParaRPr kumimoji="0" lang="en-US" sz="4800" b="0" i="0" u="none" strike="noStrike" kern="1200" cap="none" spc="0" normalizeH="0" baseline="0" noProof="0" dirty="0">
              <a:ln>
                <a:noFill/>
              </a:ln>
              <a:solidFill>
                <a:schemeClr val="tx1"/>
              </a:solidFill>
              <a:effectLst/>
              <a:uLnTx/>
              <a:uFillTx/>
              <a:latin typeface="Palatino Linotype"/>
              <a:ea typeface="+mn-ea"/>
              <a:cs typeface="Palatino Linotype"/>
            </a:endParaRPr>
          </a:p>
        </p:txBody>
      </p:sp>
      <p:pic>
        <p:nvPicPr>
          <p:cNvPr id="7" name="Picture 6" descr="A table titled &quot;Retirement Providers&quot; listing company names, representatives, contact numbers, emails, and types of plans offered (ORP, 403(b), Roth 403(b), Deferred Compensation 457). Providers listed are CoreBridge Financials, VOYA, and TIAA/CREF, each with multiple representatives and contact details. Web links are included for each provider. Black diamond symbols indicate which plan types each provider offers.">
            <a:extLst>
              <a:ext uri="{FF2B5EF4-FFF2-40B4-BE49-F238E27FC236}">
                <a16:creationId xmlns:a16="http://schemas.microsoft.com/office/drawing/2014/main" id="{D46B767C-3478-5149-C7E4-B328414DF0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2127" y="838200"/>
            <a:ext cx="9360673" cy="59436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35447" y="76200"/>
            <a:ext cx="1328569" cy="6553200"/>
          </a:xfrm>
          <a:prstGeom prst="rect">
            <a:avLst/>
          </a:prstGeom>
          <a:noFill/>
          <a:ln>
            <a:noFill/>
            <a:prstDash/>
          </a:ln>
          <a:effectLst/>
        </p:spPr>
        <p:txBody>
          <a:bodyPr rot="0" spcFirstLastPara="0" vertOverflow="overflow" horzOverflow="overflow" vert="vert270"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575"/>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Palatino Linotype"/>
                <a:ea typeface="+mn-ea"/>
                <a:cs typeface="Palatino Linotype"/>
              </a:rPr>
              <a:t>RETIREMENT</a:t>
            </a:r>
            <a:endParaRPr kumimoji="0" lang="en-US" sz="4800" b="0" i="0" u="none" strike="noStrike" kern="1200" cap="none" spc="0" normalizeH="0" baseline="0" noProof="0" dirty="0">
              <a:ln>
                <a:noFill/>
              </a:ln>
              <a:solidFill>
                <a:schemeClr val="tx1"/>
              </a:solidFill>
              <a:effectLst/>
              <a:uLnTx/>
              <a:uFillTx/>
              <a:latin typeface="Palatino Linotype"/>
              <a:ea typeface="+mn-ea"/>
              <a:cs typeface="Palatino Linotype"/>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5" normalizeH="0" baseline="0" noProof="0" dirty="0">
                <a:ln>
                  <a:noFill/>
                </a:ln>
                <a:solidFill>
                  <a:srgbClr val="FFFFFF"/>
                </a:solidFill>
                <a:effectLst/>
                <a:uLnTx/>
                <a:uFillTx/>
                <a:latin typeface="Palatino Linotype"/>
                <a:ea typeface="+mn-ea"/>
                <a:cs typeface="Palatino Linotype"/>
              </a:rPr>
              <a:t>PROVIDERS (cont’d)</a:t>
            </a:r>
            <a:endParaRPr kumimoji="0" lang="en-US" sz="4800" b="0" i="0" u="none" strike="noStrike" kern="1200" cap="none" spc="0" normalizeH="0" baseline="0" noProof="0" dirty="0">
              <a:ln>
                <a:noFill/>
              </a:ln>
              <a:solidFill>
                <a:schemeClr val="tx1"/>
              </a:solidFill>
              <a:effectLst/>
              <a:uLnTx/>
              <a:uFillTx/>
              <a:latin typeface="Palatino Linotype"/>
              <a:ea typeface="+mn-ea"/>
              <a:cs typeface="Palatino Linotype"/>
            </a:endParaRPr>
          </a:p>
        </p:txBody>
      </p:sp>
      <p:pic>
        <p:nvPicPr>
          <p:cNvPr id="7" name="Picture 6" descr="Table listing retirement providers with columns for company, representative, contact, email, and plan types including ORP, 403(b), Roth 403(b), and deferred compensation 457. It includes specific representatives' names, phone numbers, emails, company URLs, and checkmarks indicating available retirement plans for each provider.">
            <a:extLst>
              <a:ext uri="{FF2B5EF4-FFF2-40B4-BE49-F238E27FC236}">
                <a16:creationId xmlns:a16="http://schemas.microsoft.com/office/drawing/2014/main" id="{D46B767C-3478-5149-C7E4-B328414DF069}"/>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2127" y="838200"/>
            <a:ext cx="9360673" cy="5943600"/>
          </a:xfrm>
          <a:prstGeom prst="rect">
            <a:avLst/>
          </a:prstGeom>
        </p:spPr>
      </p:pic>
    </p:spTree>
    <p:extLst>
      <p:ext uri="{BB962C8B-B14F-4D97-AF65-F5344CB8AC3E}">
        <p14:creationId xmlns:p14="http://schemas.microsoft.com/office/powerpoint/2010/main" val="733112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85982" cy="775356"/>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a:extLst>
              <a:ext uri="{C183D7F6-B498-43B3-948B-1728B52AA6E4}">
                <adec:decorative xmlns:adec="http://schemas.microsoft.com/office/drawing/2017/decorative" val="1"/>
              </a:ext>
            </a:extLst>
          </p:cNvPr>
          <p:cNvSpPr/>
          <p:nvPr/>
        </p:nvSpPr>
        <p:spPr>
          <a:xfrm>
            <a:off x="8354451" y="1841034"/>
            <a:ext cx="3644058" cy="3837262"/>
          </a:xfrm>
          <a:prstGeom prst="rect">
            <a:avLst/>
          </a:prstGeom>
          <a:blipFill>
            <a:blip r:embed="rId3" cstate="print"/>
            <a:stretch>
              <a:fillRect/>
            </a:stretch>
          </a:blipFill>
        </p:spPr>
        <p:txBody>
          <a:bodyPr wrap="square" lIns="0" tIns="0" rIns="0" bIns="0" rtlCol="0"/>
          <a:lstStyle/>
          <a:p>
            <a:endParaRPr lang="en-US" noProof="0" dirty="0"/>
          </a:p>
        </p:txBody>
      </p:sp>
      <p:sp>
        <p:nvSpPr>
          <p:cNvPr id="4" name="object 4"/>
          <p:cNvSpPr txBox="1">
            <a:spLocks noGrp="1"/>
          </p:cNvSpPr>
          <p:nvPr>
            <p:ph type="title"/>
          </p:nvPr>
        </p:nvSpPr>
        <p:spPr>
          <a:xfrm>
            <a:off x="2006854" y="890777"/>
            <a:ext cx="8813546" cy="513715"/>
          </a:xfrm>
          <a:prstGeom prst="rect">
            <a:avLst/>
          </a:prstGeom>
        </p:spPr>
        <p:txBody>
          <a:bodyPr vert="horz" wrap="square" lIns="0" tIns="13335" rIns="0" bIns="0" rtlCol="0">
            <a:spAutoFit/>
          </a:bodyPr>
          <a:lstStyle/>
          <a:p>
            <a:pPr marL="12700">
              <a:lnSpc>
                <a:spcPct val="100000"/>
              </a:lnSpc>
              <a:spcBef>
                <a:spcPts val="105"/>
              </a:spcBef>
            </a:pPr>
            <a:r>
              <a:rPr lang="en-US" sz="3200" spc="-5" noProof="0" dirty="0">
                <a:solidFill>
                  <a:srgbClr val="004479"/>
                </a:solidFill>
              </a:rPr>
              <a:t>How to </a:t>
            </a:r>
            <a:r>
              <a:rPr lang="en-US" sz="3200" noProof="0" dirty="0">
                <a:solidFill>
                  <a:srgbClr val="004479"/>
                </a:solidFill>
              </a:rPr>
              <a:t>Enroll – </a:t>
            </a:r>
            <a:r>
              <a:rPr lang="en-US" sz="3200" spc="-45" noProof="0" dirty="0">
                <a:solidFill>
                  <a:srgbClr val="004479"/>
                </a:solidFill>
              </a:rPr>
              <a:t>Voluntary</a:t>
            </a:r>
            <a:r>
              <a:rPr lang="en-US" sz="3200" spc="-114" noProof="0" dirty="0">
                <a:solidFill>
                  <a:srgbClr val="004479"/>
                </a:solidFill>
              </a:rPr>
              <a:t> </a:t>
            </a:r>
            <a:r>
              <a:rPr lang="en-US" sz="3200" noProof="0" dirty="0">
                <a:solidFill>
                  <a:srgbClr val="004479"/>
                </a:solidFill>
              </a:rPr>
              <a:t>Retirement</a:t>
            </a:r>
            <a:endParaRPr lang="en-US" sz="3200" noProof="0" dirty="0"/>
          </a:p>
        </p:txBody>
      </p:sp>
      <p:sp>
        <p:nvSpPr>
          <p:cNvPr id="5" name="object 5"/>
          <p:cNvSpPr txBox="1"/>
          <p:nvPr/>
        </p:nvSpPr>
        <p:spPr>
          <a:xfrm>
            <a:off x="820927" y="1474469"/>
            <a:ext cx="9086215" cy="1337310"/>
          </a:xfrm>
          <a:prstGeom prst="rect">
            <a:avLst/>
          </a:prstGeom>
        </p:spPr>
        <p:txBody>
          <a:bodyPr vert="horz" wrap="square" lIns="0" tIns="12065" rIns="0" bIns="0" rtlCol="0">
            <a:spAutoFit/>
          </a:bodyPr>
          <a:lstStyle/>
          <a:p>
            <a:pPr marL="311150" indent="-299085">
              <a:lnSpc>
                <a:spcPts val="2630"/>
              </a:lnSpc>
              <a:spcBef>
                <a:spcPts val="95"/>
              </a:spcBef>
              <a:buFont typeface="Wingdings"/>
              <a:buChar char=""/>
              <a:tabLst>
                <a:tab pos="311785" algn="l"/>
              </a:tabLst>
            </a:pPr>
            <a:r>
              <a:rPr lang="en-US" sz="2200" b="1" u="heavy" spc="-5" noProof="0" dirty="0">
                <a:solidFill>
                  <a:srgbClr val="004479"/>
                </a:solidFill>
                <a:uFill>
                  <a:solidFill>
                    <a:srgbClr val="004479"/>
                  </a:solidFill>
                </a:uFill>
                <a:latin typeface="Palatino Linotype"/>
                <a:cs typeface="Palatino Linotype"/>
              </a:rPr>
              <a:t>403(b) </a:t>
            </a:r>
            <a:r>
              <a:rPr lang="en-US" sz="2200" b="1" u="heavy" noProof="0" dirty="0">
                <a:solidFill>
                  <a:srgbClr val="004479"/>
                </a:solidFill>
                <a:uFill>
                  <a:solidFill>
                    <a:srgbClr val="004479"/>
                  </a:solidFill>
                </a:uFill>
                <a:latin typeface="Palatino Linotype"/>
                <a:cs typeface="Palatino Linotype"/>
              </a:rPr>
              <a:t>or </a:t>
            </a:r>
            <a:r>
              <a:rPr lang="en-US" sz="2200" b="1" u="heavy" spc="-5" noProof="0" dirty="0">
                <a:solidFill>
                  <a:srgbClr val="004479"/>
                </a:solidFill>
                <a:uFill>
                  <a:solidFill>
                    <a:srgbClr val="004479"/>
                  </a:solidFill>
                </a:uFill>
                <a:latin typeface="Palatino Linotype"/>
                <a:cs typeface="Palatino Linotype"/>
              </a:rPr>
              <a:t>ROTH</a:t>
            </a:r>
            <a:r>
              <a:rPr lang="en-US" sz="2200" b="1" u="heavy" spc="5" noProof="0" dirty="0">
                <a:solidFill>
                  <a:srgbClr val="004479"/>
                </a:solidFill>
                <a:uFill>
                  <a:solidFill>
                    <a:srgbClr val="004479"/>
                  </a:solidFill>
                </a:uFill>
                <a:latin typeface="Palatino Linotype"/>
                <a:cs typeface="Palatino Linotype"/>
              </a:rPr>
              <a:t> </a:t>
            </a:r>
            <a:r>
              <a:rPr lang="en-US" sz="2200" b="1" u="heavy" spc="-5" noProof="0" dirty="0">
                <a:solidFill>
                  <a:srgbClr val="004479"/>
                </a:solidFill>
                <a:uFill>
                  <a:solidFill>
                    <a:srgbClr val="004479"/>
                  </a:solidFill>
                </a:uFill>
                <a:latin typeface="Palatino Linotype"/>
                <a:cs typeface="Palatino Linotype"/>
              </a:rPr>
              <a:t>403(b)</a:t>
            </a:r>
            <a:endParaRPr lang="en-US" sz="2200" noProof="0" dirty="0">
              <a:latin typeface="Palatino Linotype"/>
              <a:cs typeface="Palatino Linotype"/>
            </a:endParaRPr>
          </a:p>
          <a:p>
            <a:pPr marL="698500" lvl="1" indent="-228600">
              <a:lnSpc>
                <a:spcPts val="2365"/>
              </a:lnSpc>
              <a:buFont typeface="Wingdings"/>
              <a:buChar char=""/>
              <a:tabLst>
                <a:tab pos="698500" algn="l"/>
              </a:tabLst>
            </a:pPr>
            <a:r>
              <a:rPr lang="en-US" sz="2200" spc="-10" noProof="0" dirty="0">
                <a:solidFill>
                  <a:srgbClr val="004479"/>
                </a:solidFill>
                <a:latin typeface="Palatino Linotype"/>
                <a:cs typeface="Palatino Linotype"/>
              </a:rPr>
              <a:t>Open voluntary </a:t>
            </a:r>
            <a:r>
              <a:rPr lang="en-US" sz="2200" spc="-5" noProof="0" dirty="0">
                <a:solidFill>
                  <a:srgbClr val="004479"/>
                </a:solidFill>
                <a:latin typeface="Palatino Linotype"/>
                <a:cs typeface="Palatino Linotype"/>
              </a:rPr>
              <a:t>retirement account with one of the six (6)</a:t>
            </a:r>
            <a:r>
              <a:rPr lang="en-US" sz="2200" spc="60" noProof="0" dirty="0">
                <a:solidFill>
                  <a:srgbClr val="004479"/>
                </a:solidFill>
                <a:latin typeface="Palatino Linotype"/>
                <a:cs typeface="Palatino Linotype"/>
              </a:rPr>
              <a:t> </a:t>
            </a:r>
            <a:r>
              <a:rPr lang="en-US" sz="2200" spc="-10" noProof="0" dirty="0">
                <a:solidFill>
                  <a:srgbClr val="004479"/>
                </a:solidFill>
                <a:latin typeface="Palatino Linotype"/>
                <a:cs typeface="Palatino Linotype"/>
              </a:rPr>
              <a:t>voluntary</a:t>
            </a:r>
            <a:endParaRPr lang="en-US" sz="2200" noProof="0" dirty="0">
              <a:latin typeface="Palatino Linotype"/>
              <a:cs typeface="Palatino Linotype"/>
            </a:endParaRPr>
          </a:p>
          <a:p>
            <a:pPr marL="698500">
              <a:lnSpc>
                <a:spcPts val="2375"/>
              </a:lnSpc>
            </a:pPr>
            <a:r>
              <a:rPr lang="en-US" sz="2200" noProof="0" dirty="0">
                <a:solidFill>
                  <a:srgbClr val="004479"/>
                </a:solidFill>
                <a:latin typeface="Palatino Linotype"/>
                <a:cs typeface="Palatino Linotype"/>
              </a:rPr>
              <a:t>403(b)</a:t>
            </a:r>
            <a:r>
              <a:rPr lang="en-US" sz="2200" spc="-10" noProof="0" dirty="0">
                <a:solidFill>
                  <a:srgbClr val="004479"/>
                </a:solidFill>
                <a:latin typeface="Palatino Linotype"/>
                <a:cs typeface="Palatino Linotype"/>
              </a:rPr>
              <a:t> </a:t>
            </a:r>
            <a:r>
              <a:rPr lang="en-US" sz="2200" spc="-5" noProof="0" dirty="0">
                <a:solidFill>
                  <a:srgbClr val="004479"/>
                </a:solidFill>
                <a:latin typeface="Palatino Linotype"/>
                <a:cs typeface="Palatino Linotype"/>
              </a:rPr>
              <a:t>companies:</a:t>
            </a:r>
            <a:endParaRPr lang="en-US" sz="2200" noProof="0" dirty="0">
              <a:latin typeface="Palatino Linotype"/>
              <a:cs typeface="Palatino Linotype"/>
            </a:endParaRPr>
          </a:p>
          <a:p>
            <a:pPr marL="2070100" lvl="2" indent="-229235">
              <a:lnSpc>
                <a:spcPct val="100000"/>
              </a:lnSpc>
              <a:spcBef>
                <a:spcPts val="560"/>
              </a:spcBef>
              <a:buClr>
                <a:srgbClr val="89132A"/>
              </a:buClr>
              <a:buFont typeface="Wingdings"/>
              <a:buChar char=""/>
              <a:tabLst>
                <a:tab pos="2070735" algn="l"/>
              </a:tabLst>
            </a:pPr>
            <a:r>
              <a:rPr lang="en-US" sz="2000" spc="-40" noProof="0" dirty="0">
                <a:solidFill>
                  <a:srgbClr val="004479"/>
                </a:solidFill>
                <a:latin typeface="Palatino Linotype"/>
                <a:cs typeface="Palatino Linotype"/>
              </a:rPr>
              <a:t>VALIC</a:t>
            </a:r>
            <a:endParaRPr lang="en-US" sz="2000" noProof="0" dirty="0">
              <a:latin typeface="Palatino Linotype"/>
              <a:cs typeface="Palatino Linotype"/>
            </a:endParaRPr>
          </a:p>
        </p:txBody>
      </p:sp>
      <p:sp>
        <p:nvSpPr>
          <p:cNvPr id="6" name="object 6"/>
          <p:cNvSpPr txBox="1"/>
          <p:nvPr/>
        </p:nvSpPr>
        <p:spPr>
          <a:xfrm>
            <a:off x="2649982" y="2785973"/>
            <a:ext cx="1737360" cy="1621790"/>
          </a:xfrm>
          <a:prstGeom prst="rect">
            <a:avLst/>
          </a:prstGeom>
        </p:spPr>
        <p:txBody>
          <a:bodyPr vert="horz" wrap="square" lIns="0" tIns="106680" rIns="0" bIns="0" rtlCol="0">
            <a:spAutoFit/>
          </a:bodyPr>
          <a:lstStyle/>
          <a:p>
            <a:pPr marL="241300" indent="-228600">
              <a:lnSpc>
                <a:spcPct val="100000"/>
              </a:lnSpc>
              <a:spcBef>
                <a:spcPts val="840"/>
              </a:spcBef>
              <a:buClr>
                <a:srgbClr val="89132A"/>
              </a:buClr>
              <a:buFont typeface="Wingdings"/>
              <a:buChar char=""/>
              <a:tabLst>
                <a:tab pos="241300" algn="l"/>
              </a:tabLst>
            </a:pPr>
            <a:r>
              <a:rPr lang="en-US" sz="2000" spc="-50" noProof="0" dirty="0">
                <a:solidFill>
                  <a:srgbClr val="004479"/>
                </a:solidFill>
                <a:latin typeface="Palatino Linotype"/>
                <a:cs typeface="Palatino Linotype"/>
              </a:rPr>
              <a:t>VOYA</a:t>
            </a:r>
            <a:endParaRPr lang="en-US" sz="2000" noProof="0" dirty="0">
              <a:latin typeface="Palatino Linotype"/>
              <a:cs typeface="Palatino Linotype"/>
            </a:endParaRPr>
          </a:p>
          <a:p>
            <a:pPr marL="241300" indent="-228600">
              <a:lnSpc>
                <a:spcPct val="100000"/>
              </a:lnSpc>
              <a:spcBef>
                <a:spcPts val="745"/>
              </a:spcBef>
              <a:buClr>
                <a:srgbClr val="89132A"/>
              </a:buClr>
              <a:buFont typeface="Wingdings"/>
              <a:buChar char=""/>
              <a:tabLst>
                <a:tab pos="241300" algn="l"/>
              </a:tabLst>
            </a:pPr>
            <a:r>
              <a:rPr lang="en-US" sz="2000" noProof="0" dirty="0">
                <a:solidFill>
                  <a:srgbClr val="004479"/>
                </a:solidFill>
                <a:latin typeface="Palatino Linotype"/>
                <a:cs typeface="Palatino Linotype"/>
              </a:rPr>
              <a:t>TIAA-CREF</a:t>
            </a:r>
            <a:endParaRPr lang="en-US" sz="2000" noProof="0" dirty="0">
              <a:latin typeface="Palatino Linotype"/>
              <a:cs typeface="Palatino Linotype"/>
            </a:endParaRPr>
          </a:p>
          <a:p>
            <a:pPr marL="241300" indent="-228600">
              <a:lnSpc>
                <a:spcPct val="100000"/>
              </a:lnSpc>
              <a:spcBef>
                <a:spcPts val="735"/>
              </a:spcBef>
              <a:buClr>
                <a:srgbClr val="89132A"/>
              </a:buClr>
              <a:buFont typeface="Wingdings"/>
              <a:buChar char=""/>
              <a:tabLst>
                <a:tab pos="241300" algn="l"/>
              </a:tabLst>
            </a:pPr>
            <a:r>
              <a:rPr lang="en-US" sz="2000" noProof="0" dirty="0">
                <a:solidFill>
                  <a:srgbClr val="004479"/>
                </a:solidFill>
                <a:latin typeface="Palatino Linotype"/>
                <a:cs typeface="Palatino Linotype"/>
              </a:rPr>
              <a:t>T </a:t>
            </a:r>
            <a:r>
              <a:rPr lang="en-US" sz="2000" spc="-10" noProof="0" dirty="0">
                <a:solidFill>
                  <a:srgbClr val="004479"/>
                </a:solidFill>
                <a:latin typeface="Palatino Linotype"/>
                <a:cs typeface="Palatino Linotype"/>
              </a:rPr>
              <a:t>Rowe</a:t>
            </a:r>
            <a:r>
              <a:rPr lang="en-US" sz="2000" spc="-90" noProof="0" dirty="0">
                <a:solidFill>
                  <a:srgbClr val="004479"/>
                </a:solidFill>
                <a:latin typeface="Palatino Linotype"/>
                <a:cs typeface="Palatino Linotype"/>
              </a:rPr>
              <a:t> </a:t>
            </a:r>
            <a:r>
              <a:rPr lang="en-US" sz="2000" noProof="0" dirty="0">
                <a:solidFill>
                  <a:srgbClr val="004479"/>
                </a:solidFill>
                <a:latin typeface="Palatino Linotype"/>
                <a:cs typeface="Palatino Linotype"/>
              </a:rPr>
              <a:t>Price</a:t>
            </a:r>
            <a:endParaRPr lang="en-US" sz="2000" noProof="0" dirty="0">
              <a:latin typeface="Palatino Linotype"/>
              <a:cs typeface="Palatino Linotype"/>
            </a:endParaRPr>
          </a:p>
          <a:p>
            <a:pPr marL="241300" indent="-228600">
              <a:lnSpc>
                <a:spcPct val="100000"/>
              </a:lnSpc>
              <a:spcBef>
                <a:spcPts val="745"/>
              </a:spcBef>
              <a:buClr>
                <a:srgbClr val="89132A"/>
              </a:buClr>
              <a:buFont typeface="Wingdings"/>
              <a:buChar char=""/>
              <a:tabLst>
                <a:tab pos="241300" algn="l"/>
              </a:tabLst>
            </a:pPr>
            <a:r>
              <a:rPr lang="en-US" sz="2000" noProof="0" dirty="0">
                <a:solidFill>
                  <a:srgbClr val="004479"/>
                </a:solidFill>
                <a:latin typeface="Palatino Linotype"/>
                <a:cs typeface="Palatino Linotype"/>
              </a:rPr>
              <a:t>Fidelity</a:t>
            </a:r>
            <a:endParaRPr lang="en-US" sz="2000" noProof="0" dirty="0">
              <a:latin typeface="Palatino Linotype"/>
              <a:cs typeface="Palatino Linotype"/>
            </a:endParaRPr>
          </a:p>
        </p:txBody>
      </p:sp>
      <p:sp>
        <p:nvSpPr>
          <p:cNvPr id="7" name="object 7"/>
          <p:cNvSpPr txBox="1"/>
          <p:nvPr/>
        </p:nvSpPr>
        <p:spPr>
          <a:xfrm>
            <a:off x="820927" y="4759197"/>
            <a:ext cx="7051040" cy="1023619"/>
          </a:xfrm>
          <a:prstGeom prst="rect">
            <a:avLst/>
          </a:prstGeom>
        </p:spPr>
        <p:txBody>
          <a:bodyPr vert="horz" wrap="square" lIns="0" tIns="12065" rIns="0" bIns="0" rtlCol="0">
            <a:spAutoFit/>
          </a:bodyPr>
          <a:lstStyle/>
          <a:p>
            <a:pPr marL="311150" indent="-299085">
              <a:lnSpc>
                <a:spcPts val="2630"/>
              </a:lnSpc>
              <a:spcBef>
                <a:spcPts val="95"/>
              </a:spcBef>
              <a:buClr>
                <a:srgbClr val="004479"/>
              </a:buClr>
              <a:buFont typeface="Wingdings"/>
              <a:buChar char=""/>
              <a:tabLst>
                <a:tab pos="311785" algn="l"/>
              </a:tabLst>
            </a:pPr>
            <a:r>
              <a:rPr lang="en-US" sz="2200" b="1" u="heavy" spc="-5" noProof="0" dirty="0">
                <a:solidFill>
                  <a:srgbClr val="0462C1"/>
                </a:solidFill>
                <a:uFill>
                  <a:solidFill>
                    <a:srgbClr val="0462C1"/>
                  </a:solidFill>
                </a:uFill>
                <a:latin typeface="Palatino Linotype"/>
                <a:cs typeface="Palatino Linotype"/>
                <a:hlinkClick r:id="rId4"/>
              </a:rPr>
              <a:t>457 </a:t>
            </a:r>
            <a:r>
              <a:rPr lang="en-US" sz="2200" b="1" u="heavy" spc="-10" noProof="0" dirty="0">
                <a:solidFill>
                  <a:srgbClr val="0462C1"/>
                </a:solidFill>
                <a:uFill>
                  <a:solidFill>
                    <a:srgbClr val="0462C1"/>
                  </a:solidFill>
                </a:uFill>
                <a:latin typeface="Palatino Linotype"/>
                <a:cs typeface="Palatino Linotype"/>
                <a:hlinkClick r:id="rId4"/>
              </a:rPr>
              <a:t>Deferred</a:t>
            </a:r>
            <a:r>
              <a:rPr lang="en-US" sz="2200" b="1" u="heavy" spc="-15" noProof="0" dirty="0">
                <a:solidFill>
                  <a:srgbClr val="0462C1"/>
                </a:solidFill>
                <a:uFill>
                  <a:solidFill>
                    <a:srgbClr val="0462C1"/>
                  </a:solidFill>
                </a:uFill>
                <a:latin typeface="Palatino Linotype"/>
                <a:cs typeface="Palatino Linotype"/>
                <a:hlinkClick r:id="rId4"/>
              </a:rPr>
              <a:t> </a:t>
            </a:r>
            <a:r>
              <a:rPr lang="en-US" sz="2200" b="1" u="heavy" spc="-5" noProof="0" dirty="0">
                <a:solidFill>
                  <a:srgbClr val="0462C1"/>
                </a:solidFill>
                <a:uFill>
                  <a:solidFill>
                    <a:srgbClr val="0462C1"/>
                  </a:solidFill>
                </a:uFill>
                <a:latin typeface="Palatino Linotype"/>
                <a:cs typeface="Palatino Linotype"/>
                <a:hlinkClick r:id="rId4"/>
              </a:rPr>
              <a:t>Compensation</a:t>
            </a:r>
            <a:endParaRPr lang="en-US" sz="2200" noProof="0" dirty="0">
              <a:latin typeface="Palatino Linotype"/>
              <a:cs typeface="Palatino Linotype"/>
            </a:endParaRPr>
          </a:p>
          <a:p>
            <a:pPr marL="228600" marR="81915" lvl="1" indent="-228600" algn="r">
              <a:lnSpc>
                <a:spcPts val="2610"/>
              </a:lnSpc>
              <a:buFont typeface="Wingdings"/>
              <a:buChar char=""/>
              <a:tabLst>
                <a:tab pos="228600" algn="l"/>
              </a:tabLst>
            </a:pPr>
            <a:r>
              <a:rPr lang="en-US" sz="2200" spc="-5" noProof="0" dirty="0">
                <a:solidFill>
                  <a:srgbClr val="004479"/>
                </a:solidFill>
                <a:latin typeface="Palatino Linotype"/>
                <a:cs typeface="Palatino Linotype"/>
              </a:rPr>
              <a:t>Contact the </a:t>
            </a:r>
            <a:r>
              <a:rPr lang="en-US" sz="2200" noProof="0" dirty="0">
                <a:solidFill>
                  <a:srgbClr val="004479"/>
                </a:solidFill>
                <a:latin typeface="Palatino Linotype"/>
                <a:cs typeface="Palatino Linotype"/>
              </a:rPr>
              <a:t>State </a:t>
            </a:r>
            <a:r>
              <a:rPr lang="en-US" sz="2200" spc="-10" noProof="0" dirty="0">
                <a:solidFill>
                  <a:srgbClr val="004479"/>
                </a:solidFill>
                <a:latin typeface="Palatino Linotype"/>
                <a:cs typeface="Palatino Linotype"/>
              </a:rPr>
              <a:t>Office </a:t>
            </a:r>
            <a:r>
              <a:rPr lang="en-US" sz="2200" spc="-5" noProof="0" dirty="0">
                <a:solidFill>
                  <a:srgbClr val="004479"/>
                </a:solidFill>
                <a:latin typeface="Palatino Linotype"/>
                <a:cs typeface="Palatino Linotype"/>
              </a:rPr>
              <a:t>of Deferred</a:t>
            </a:r>
            <a:r>
              <a:rPr lang="en-US" sz="2200" spc="25" noProof="0" dirty="0">
                <a:solidFill>
                  <a:srgbClr val="004479"/>
                </a:solidFill>
                <a:latin typeface="Palatino Linotype"/>
                <a:cs typeface="Palatino Linotype"/>
              </a:rPr>
              <a:t> </a:t>
            </a:r>
            <a:r>
              <a:rPr lang="en-US" sz="2200" spc="-5" noProof="0" dirty="0">
                <a:solidFill>
                  <a:srgbClr val="004479"/>
                </a:solidFill>
                <a:latin typeface="Palatino Linotype"/>
                <a:cs typeface="Palatino Linotype"/>
              </a:rPr>
              <a:t>Compensation</a:t>
            </a:r>
            <a:endParaRPr lang="en-US" sz="2200" noProof="0" dirty="0">
              <a:latin typeface="Palatino Linotype"/>
              <a:cs typeface="Palatino Linotype"/>
            </a:endParaRPr>
          </a:p>
          <a:p>
            <a:pPr marL="228600" marR="5080" lvl="2" indent="-228600" algn="r">
              <a:lnSpc>
                <a:spcPts val="2625"/>
              </a:lnSpc>
              <a:buFont typeface="Wingdings"/>
              <a:buChar char=""/>
              <a:tabLst>
                <a:tab pos="228600" algn="l"/>
                <a:tab pos="1087755" algn="l"/>
              </a:tabLst>
            </a:pPr>
            <a:r>
              <a:rPr lang="en-US" sz="2200" spc="-5" noProof="0" dirty="0">
                <a:solidFill>
                  <a:srgbClr val="004479"/>
                </a:solidFill>
                <a:latin typeface="Palatino Linotype"/>
                <a:cs typeface="Palatino Linotype"/>
              </a:rPr>
              <a:t>Email	</a:t>
            </a:r>
            <a:r>
              <a:rPr lang="en-US" sz="2200" u="heavy" spc="-5" noProof="0" dirty="0">
                <a:solidFill>
                  <a:srgbClr val="0462C1"/>
                </a:solidFill>
                <a:uFill>
                  <a:solidFill>
                    <a:srgbClr val="0462C1"/>
                  </a:solidFill>
                </a:uFill>
                <a:latin typeface="Palatino Linotype"/>
                <a:cs typeface="Palatino Linotype"/>
                <a:hlinkClick r:id="rId5"/>
              </a:rPr>
              <a:t>benefits@fau.edu</a:t>
            </a:r>
            <a:r>
              <a:rPr lang="en-US" sz="2200" spc="-5" noProof="0" dirty="0">
                <a:solidFill>
                  <a:srgbClr val="0462C1"/>
                </a:solidFill>
                <a:latin typeface="Palatino Linotype"/>
                <a:cs typeface="Palatino Linotype"/>
                <a:hlinkClick r:id="rId5"/>
              </a:rPr>
              <a:t> </a:t>
            </a:r>
            <a:r>
              <a:rPr lang="en-US" sz="2200" spc="-5" noProof="0" dirty="0">
                <a:solidFill>
                  <a:srgbClr val="004479"/>
                </a:solidFill>
                <a:latin typeface="Palatino Linotype"/>
                <a:cs typeface="Palatino Linotype"/>
              </a:rPr>
              <a:t>for contact</a:t>
            </a:r>
            <a:r>
              <a:rPr lang="en-US" sz="2200" spc="-30" noProof="0" dirty="0">
                <a:solidFill>
                  <a:srgbClr val="004479"/>
                </a:solidFill>
                <a:latin typeface="Palatino Linotype"/>
                <a:cs typeface="Palatino Linotype"/>
              </a:rPr>
              <a:t> </a:t>
            </a:r>
            <a:r>
              <a:rPr lang="en-US" sz="2200" spc="-5" noProof="0" dirty="0">
                <a:solidFill>
                  <a:srgbClr val="004479"/>
                </a:solidFill>
                <a:latin typeface="Palatino Linotype"/>
                <a:cs typeface="Palatino Linotype"/>
              </a:rPr>
              <a:t>information</a:t>
            </a:r>
            <a:endParaRPr lang="en-US" sz="2200" noProof="0" dirty="0">
              <a:latin typeface="Palatino Linotype"/>
              <a:cs typeface="Palatino Linotype"/>
            </a:endParaRPr>
          </a:p>
        </p:txBody>
      </p:sp>
      <p:sp>
        <p:nvSpPr>
          <p:cNvPr id="8" name="object 8"/>
          <p:cNvSpPr txBox="1"/>
          <p:nvPr/>
        </p:nvSpPr>
        <p:spPr>
          <a:xfrm>
            <a:off x="8872473" y="3008122"/>
            <a:ext cx="2348230" cy="330835"/>
          </a:xfrm>
          <a:prstGeom prst="rect">
            <a:avLst/>
          </a:prstGeom>
        </p:spPr>
        <p:txBody>
          <a:bodyPr vert="horz" wrap="square" lIns="0" tIns="13335" rIns="0" bIns="0" rtlCol="0">
            <a:spAutoFit/>
          </a:bodyPr>
          <a:lstStyle/>
          <a:p>
            <a:pPr marL="12700">
              <a:lnSpc>
                <a:spcPct val="100000"/>
              </a:lnSpc>
              <a:spcBef>
                <a:spcPts val="105"/>
              </a:spcBef>
            </a:pPr>
            <a:r>
              <a:rPr lang="en-US" sz="2000" b="1" u="sng" spc="5" noProof="0" dirty="0">
                <a:solidFill>
                  <a:srgbClr val="004479"/>
                </a:solidFill>
                <a:uFill>
                  <a:solidFill>
                    <a:srgbClr val="004479"/>
                  </a:solidFill>
                </a:uFill>
                <a:latin typeface="Bradley Hand ITC"/>
                <a:cs typeface="Bradley Hand ITC"/>
                <a:hlinkClick r:id="rId6"/>
              </a:rPr>
              <a:t>2024 IRS</a:t>
            </a:r>
            <a:r>
              <a:rPr lang="en-US" sz="2000" b="1" u="sng" spc="-125" noProof="0" dirty="0">
                <a:solidFill>
                  <a:srgbClr val="004479"/>
                </a:solidFill>
                <a:uFill>
                  <a:solidFill>
                    <a:srgbClr val="004479"/>
                  </a:solidFill>
                </a:uFill>
                <a:latin typeface="Bradley Hand ITC"/>
                <a:cs typeface="Bradley Hand ITC"/>
                <a:hlinkClick r:id="rId6"/>
              </a:rPr>
              <a:t> </a:t>
            </a:r>
            <a:r>
              <a:rPr lang="en-US" sz="2000" b="1" u="sng" noProof="0" dirty="0">
                <a:solidFill>
                  <a:srgbClr val="004479"/>
                </a:solidFill>
                <a:uFill>
                  <a:solidFill>
                    <a:srgbClr val="004479"/>
                  </a:solidFill>
                </a:uFill>
                <a:latin typeface="Bradley Hand ITC"/>
                <a:cs typeface="Bradley Hand ITC"/>
                <a:hlinkClick r:id="rId6"/>
              </a:rPr>
              <a:t>Maximum</a:t>
            </a:r>
            <a:r>
              <a:rPr lang="en-US" sz="2000" b="1" u="sng" noProof="0" dirty="0">
                <a:solidFill>
                  <a:srgbClr val="004479"/>
                </a:solidFill>
                <a:uFill>
                  <a:solidFill>
                    <a:srgbClr val="004479"/>
                  </a:solidFill>
                </a:uFill>
                <a:latin typeface="Bradley Hand ITC"/>
                <a:cs typeface="Bradley Hand ITC"/>
              </a:rPr>
              <a:t>:</a:t>
            </a:r>
            <a:endParaRPr lang="en-US" sz="2000" noProof="0" dirty="0">
              <a:latin typeface="Bradley Hand ITC"/>
              <a:cs typeface="Bradley Hand ITC"/>
            </a:endParaRPr>
          </a:p>
        </p:txBody>
      </p:sp>
      <p:sp>
        <p:nvSpPr>
          <p:cNvPr id="9" name="object 9"/>
          <p:cNvSpPr txBox="1"/>
          <p:nvPr/>
        </p:nvSpPr>
        <p:spPr>
          <a:xfrm>
            <a:off x="9082785" y="3312921"/>
            <a:ext cx="2457450" cy="1855470"/>
          </a:xfrm>
          <a:prstGeom prst="rect">
            <a:avLst/>
          </a:prstGeom>
        </p:spPr>
        <p:txBody>
          <a:bodyPr vert="horz" wrap="square" lIns="0" tIns="13335" rIns="0" bIns="0" rtlCol="0">
            <a:spAutoFit/>
          </a:bodyPr>
          <a:lstStyle/>
          <a:p>
            <a:pPr marL="546100" indent="-534035">
              <a:lnSpc>
                <a:spcPct val="100000"/>
              </a:lnSpc>
              <a:spcBef>
                <a:spcPts val="105"/>
              </a:spcBef>
              <a:buFont typeface="Wingdings 2"/>
              <a:buChar char=""/>
              <a:tabLst>
                <a:tab pos="546100" algn="l"/>
                <a:tab pos="546735" algn="l"/>
              </a:tabLst>
            </a:pPr>
            <a:r>
              <a:rPr lang="en-US" sz="2000" b="1" noProof="0" dirty="0">
                <a:solidFill>
                  <a:srgbClr val="004479"/>
                </a:solidFill>
                <a:latin typeface="Bradley Hand ITC"/>
                <a:cs typeface="Bradley Hand ITC"/>
              </a:rPr>
              <a:t>$23,000:</a:t>
            </a:r>
            <a:endParaRPr lang="en-US" sz="2000" noProof="0" dirty="0">
              <a:latin typeface="Bradley Hand ITC"/>
              <a:cs typeface="Bradley Hand ITC"/>
            </a:endParaRPr>
          </a:p>
          <a:p>
            <a:pPr marL="546100">
              <a:lnSpc>
                <a:spcPct val="100000"/>
              </a:lnSpc>
            </a:pPr>
            <a:r>
              <a:rPr lang="en-US" sz="2000" b="1" noProof="0" dirty="0">
                <a:solidFill>
                  <a:srgbClr val="004479"/>
                </a:solidFill>
                <a:latin typeface="Bradley Hand ITC"/>
                <a:cs typeface="Bradley Hand ITC"/>
              </a:rPr>
              <a:t>Employees</a:t>
            </a:r>
            <a:r>
              <a:rPr lang="en-US" sz="2000" b="1" spc="-65" noProof="0" dirty="0">
                <a:solidFill>
                  <a:srgbClr val="004479"/>
                </a:solidFill>
                <a:latin typeface="Bradley Hand ITC"/>
                <a:cs typeface="Bradley Hand ITC"/>
              </a:rPr>
              <a:t> </a:t>
            </a:r>
            <a:r>
              <a:rPr lang="en-US" sz="2000" b="1" spc="5" noProof="0" dirty="0">
                <a:solidFill>
                  <a:srgbClr val="004479"/>
                </a:solidFill>
                <a:latin typeface="Bradley Hand ITC"/>
                <a:cs typeface="Bradley Hand ITC"/>
              </a:rPr>
              <a:t>under</a:t>
            </a:r>
            <a:endParaRPr lang="en-US" sz="2000" noProof="0" dirty="0">
              <a:latin typeface="Bradley Hand ITC"/>
              <a:cs typeface="Bradley Hand ITC"/>
            </a:endParaRPr>
          </a:p>
          <a:p>
            <a:pPr marL="546100">
              <a:lnSpc>
                <a:spcPct val="100000"/>
              </a:lnSpc>
            </a:pPr>
            <a:r>
              <a:rPr lang="en-US" sz="2000" b="1" spc="5" noProof="0" dirty="0">
                <a:solidFill>
                  <a:srgbClr val="004479"/>
                </a:solidFill>
                <a:latin typeface="Bradley Hand ITC"/>
                <a:cs typeface="Bradley Hand ITC"/>
              </a:rPr>
              <a:t>age</a:t>
            </a:r>
            <a:r>
              <a:rPr lang="en-US" sz="2000" b="1" spc="-40" noProof="0" dirty="0">
                <a:solidFill>
                  <a:srgbClr val="004479"/>
                </a:solidFill>
                <a:latin typeface="Bradley Hand ITC"/>
                <a:cs typeface="Bradley Hand ITC"/>
              </a:rPr>
              <a:t> </a:t>
            </a:r>
            <a:r>
              <a:rPr lang="en-US" sz="2000" b="1" noProof="0" dirty="0">
                <a:solidFill>
                  <a:srgbClr val="004479"/>
                </a:solidFill>
                <a:latin typeface="Bradley Hand ITC"/>
                <a:cs typeface="Bradley Hand ITC"/>
              </a:rPr>
              <a:t>50</a:t>
            </a:r>
            <a:endParaRPr lang="en-US" sz="2000" noProof="0" dirty="0">
              <a:latin typeface="Bradley Hand ITC"/>
              <a:cs typeface="Bradley Hand ITC"/>
            </a:endParaRPr>
          </a:p>
          <a:p>
            <a:pPr marL="546100" indent="-534035">
              <a:lnSpc>
                <a:spcPct val="100000"/>
              </a:lnSpc>
              <a:buFont typeface="Wingdings 2"/>
              <a:buChar char=""/>
              <a:tabLst>
                <a:tab pos="546100" algn="l"/>
                <a:tab pos="546735" algn="l"/>
              </a:tabLst>
            </a:pPr>
            <a:r>
              <a:rPr lang="en-US" sz="2000" b="1" noProof="0" dirty="0">
                <a:solidFill>
                  <a:srgbClr val="004479"/>
                </a:solidFill>
                <a:latin typeface="Bradley Hand ITC"/>
                <a:cs typeface="Bradley Hand ITC"/>
              </a:rPr>
              <a:t>$30,500:</a:t>
            </a:r>
            <a:endParaRPr lang="en-US" sz="2000" noProof="0" dirty="0">
              <a:latin typeface="Bradley Hand ITC"/>
              <a:cs typeface="Bradley Hand ITC"/>
            </a:endParaRPr>
          </a:p>
          <a:p>
            <a:pPr marL="546100" marR="5080">
              <a:lnSpc>
                <a:spcPct val="100000"/>
              </a:lnSpc>
            </a:pPr>
            <a:r>
              <a:rPr lang="en-US" sz="2000" b="1" spc="-5" noProof="0" dirty="0">
                <a:solidFill>
                  <a:srgbClr val="004479"/>
                </a:solidFill>
                <a:latin typeface="Bradley Hand ITC"/>
                <a:cs typeface="Bradley Hand ITC"/>
              </a:rPr>
              <a:t>Employees </a:t>
            </a:r>
            <a:r>
              <a:rPr lang="en-US" sz="2000" b="1" spc="5" noProof="0" dirty="0">
                <a:solidFill>
                  <a:srgbClr val="004479"/>
                </a:solidFill>
                <a:latin typeface="Bradley Hand ITC"/>
                <a:cs typeface="Bradley Hand ITC"/>
              </a:rPr>
              <a:t>age,</a:t>
            </a:r>
            <a:r>
              <a:rPr lang="en-US" sz="2000" b="1" spc="-85" noProof="0" dirty="0">
                <a:solidFill>
                  <a:srgbClr val="004479"/>
                </a:solidFill>
                <a:latin typeface="Bradley Hand ITC"/>
                <a:cs typeface="Bradley Hand ITC"/>
              </a:rPr>
              <a:t> </a:t>
            </a:r>
            <a:r>
              <a:rPr lang="en-US" sz="2000" b="1" noProof="0" dirty="0">
                <a:solidFill>
                  <a:srgbClr val="004479"/>
                </a:solidFill>
                <a:latin typeface="Bradley Hand ITC"/>
                <a:cs typeface="Bradley Hand ITC"/>
              </a:rPr>
              <a:t>50  </a:t>
            </a:r>
            <a:r>
              <a:rPr lang="en-US" sz="2000" b="1" spc="5" noProof="0" dirty="0">
                <a:solidFill>
                  <a:srgbClr val="004479"/>
                </a:solidFill>
                <a:latin typeface="Bradley Hand ITC"/>
                <a:cs typeface="Bradley Hand ITC"/>
              </a:rPr>
              <a:t>and</a:t>
            </a:r>
            <a:r>
              <a:rPr lang="en-US" sz="2000" b="1" spc="-35" noProof="0" dirty="0">
                <a:solidFill>
                  <a:srgbClr val="004479"/>
                </a:solidFill>
                <a:latin typeface="Bradley Hand ITC"/>
                <a:cs typeface="Bradley Hand ITC"/>
              </a:rPr>
              <a:t> </a:t>
            </a:r>
            <a:r>
              <a:rPr lang="en-US" sz="2000" b="1" spc="5" noProof="0" dirty="0">
                <a:solidFill>
                  <a:srgbClr val="004479"/>
                </a:solidFill>
                <a:latin typeface="Bradley Hand ITC"/>
                <a:cs typeface="Bradley Hand ITC"/>
              </a:rPr>
              <a:t>older</a:t>
            </a:r>
            <a:endParaRPr lang="en-US" sz="2000" noProof="0" dirty="0">
              <a:latin typeface="Bradley Hand ITC"/>
              <a:cs typeface="Bradley Hand ITC"/>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3355975" y="883411"/>
            <a:ext cx="5102225" cy="848360"/>
          </a:xfrm>
          <a:prstGeom prst="rect">
            <a:avLst/>
          </a:prstGeom>
        </p:spPr>
        <p:txBody>
          <a:bodyPr vert="horz" wrap="square" lIns="0" tIns="12700" rIns="0" bIns="0" rtlCol="0">
            <a:spAutoFit/>
          </a:bodyPr>
          <a:lstStyle/>
          <a:p>
            <a:pPr marL="12700">
              <a:lnSpc>
                <a:spcPct val="100000"/>
              </a:lnSpc>
              <a:spcBef>
                <a:spcPts val="100"/>
              </a:spcBef>
            </a:pPr>
            <a:r>
              <a:rPr lang="en-US" sz="5400" spc="-95" noProof="0" dirty="0">
                <a:solidFill>
                  <a:srgbClr val="FF0000"/>
                </a:solidFill>
              </a:rPr>
              <a:t>IMPORTANT</a:t>
            </a:r>
            <a:endParaRPr lang="en-US" sz="5400" noProof="0" dirty="0"/>
          </a:p>
        </p:txBody>
      </p:sp>
      <p:sp>
        <p:nvSpPr>
          <p:cNvPr id="4" name="object 4"/>
          <p:cNvSpPr txBox="1"/>
          <p:nvPr/>
        </p:nvSpPr>
        <p:spPr>
          <a:xfrm>
            <a:off x="1445767" y="2641549"/>
            <a:ext cx="8622665" cy="3475310"/>
          </a:xfrm>
          <a:prstGeom prst="rect">
            <a:avLst/>
          </a:prstGeom>
        </p:spPr>
        <p:txBody>
          <a:bodyPr vert="horz" wrap="square" lIns="0" tIns="12700" rIns="0" bIns="0" rtlCol="0">
            <a:spAutoFit/>
          </a:bodyPr>
          <a:lstStyle/>
          <a:p>
            <a:pPr algn="ctr">
              <a:lnSpc>
                <a:spcPct val="100000"/>
              </a:lnSpc>
              <a:spcBef>
                <a:spcPts val="100"/>
              </a:spcBef>
            </a:pPr>
            <a:r>
              <a:rPr lang="en-US" sz="6000" u="heavy" noProof="0" dirty="0">
                <a:solidFill>
                  <a:srgbClr val="FFFFFF"/>
                </a:solidFill>
                <a:uFill>
                  <a:solidFill>
                    <a:srgbClr val="FFFFFF"/>
                  </a:solidFill>
                </a:uFill>
                <a:latin typeface="Palatino Linotype"/>
                <a:cs typeface="Palatino Linotype"/>
              </a:rPr>
              <a:t>Insurance </a:t>
            </a:r>
            <a:r>
              <a:rPr lang="en-US" sz="6000" u="heavy" spc="-5" noProof="0" dirty="0">
                <a:solidFill>
                  <a:srgbClr val="FFFFFF"/>
                </a:solidFill>
                <a:uFill>
                  <a:solidFill>
                    <a:srgbClr val="FFFFFF"/>
                  </a:solidFill>
                </a:uFill>
                <a:latin typeface="Palatino Linotype"/>
                <a:cs typeface="Palatino Linotype"/>
              </a:rPr>
              <a:t>Enrollment</a:t>
            </a:r>
            <a:r>
              <a:rPr lang="en-US" sz="6000" u="heavy" spc="-10" noProof="0" dirty="0">
                <a:solidFill>
                  <a:srgbClr val="FFFFFF"/>
                </a:solidFill>
                <a:uFill>
                  <a:solidFill>
                    <a:srgbClr val="FFFFFF"/>
                  </a:solidFill>
                </a:uFill>
                <a:latin typeface="Palatino Linotype"/>
                <a:cs typeface="Palatino Linotype"/>
              </a:rPr>
              <a:t> </a:t>
            </a:r>
            <a:r>
              <a:rPr lang="en-US" sz="6000" u="heavy" noProof="0" dirty="0">
                <a:solidFill>
                  <a:srgbClr val="FFFFFF"/>
                </a:solidFill>
                <a:uFill>
                  <a:solidFill>
                    <a:srgbClr val="FFFFFF"/>
                  </a:solidFill>
                </a:uFill>
                <a:latin typeface="Palatino Linotype"/>
                <a:cs typeface="Palatino Linotype"/>
              </a:rPr>
              <a:t>Deadline:</a:t>
            </a:r>
            <a:endParaRPr lang="en-US" sz="6000" noProof="0" dirty="0">
              <a:latin typeface="Palatino Linotype"/>
              <a:cs typeface="Palatino Linotype"/>
            </a:endParaRPr>
          </a:p>
          <a:p>
            <a:pPr algn="ctr">
              <a:lnSpc>
                <a:spcPct val="100000"/>
              </a:lnSpc>
              <a:spcBef>
                <a:spcPts val="300"/>
              </a:spcBef>
            </a:pPr>
            <a:r>
              <a:rPr lang="en-US" sz="6000" b="1" i="1" spc="-5" noProof="0" dirty="0">
                <a:solidFill>
                  <a:srgbClr val="FFFFFF"/>
                </a:solidFill>
                <a:latin typeface="Palatino Linotype"/>
                <a:cs typeface="Palatino Linotype"/>
              </a:rPr>
              <a:t>60 Days from Hire</a:t>
            </a:r>
            <a:r>
              <a:rPr lang="en-US" sz="6000" b="1" i="1" spc="-15" noProof="0" dirty="0">
                <a:solidFill>
                  <a:srgbClr val="FFFFFF"/>
                </a:solidFill>
                <a:latin typeface="Palatino Linotype"/>
                <a:cs typeface="Palatino Linotype"/>
              </a:rPr>
              <a:t> </a:t>
            </a:r>
            <a:r>
              <a:rPr lang="en-US" sz="6000" b="1" i="1" spc="-5" noProof="0" dirty="0">
                <a:solidFill>
                  <a:srgbClr val="FFFFFF"/>
                </a:solidFill>
                <a:latin typeface="Palatino Linotype"/>
                <a:cs typeface="Palatino Linotype"/>
              </a:rPr>
              <a:t>Date</a:t>
            </a:r>
          </a:p>
          <a:p>
            <a:pPr algn="ctr">
              <a:lnSpc>
                <a:spcPct val="100000"/>
              </a:lnSpc>
              <a:spcBef>
                <a:spcPts val="300"/>
              </a:spcBef>
            </a:pPr>
            <a:endParaRPr lang="en-US" sz="4000" b="1" spc="-5" noProof="0" dirty="0">
              <a:solidFill>
                <a:srgbClr val="FFFFFF"/>
              </a:solidFill>
              <a:latin typeface="Palatino Linotype"/>
              <a:cs typeface="Palatino Linotype"/>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E4132D12-4D77-62E1-C858-60EA752F5D0D}"/>
              </a:ext>
            </a:extLst>
          </p:cNvPr>
          <p:cNvSpPr txBox="1">
            <a:spLocks noGrp="1"/>
          </p:cNvSpPr>
          <p:nvPr>
            <p:ph type="title" idx="4294967295"/>
          </p:nvPr>
        </p:nvSpPr>
        <p:spPr>
          <a:xfrm>
            <a:off x="235447" y="762000"/>
            <a:ext cx="1196225" cy="5333999"/>
          </a:xfrm>
          <a:prstGeom prst="rect">
            <a:avLst/>
          </a:prstGeom>
          <a:noFill/>
          <a:ln>
            <a:noFill/>
            <a:prstDash/>
          </a:ln>
          <a:effectLst/>
        </p:spPr>
        <p:txBody>
          <a:bodyPr rot="0" spcFirstLastPara="0" vertOverflow="overflow" horzOverflow="overflow" vert="vert270"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575"/>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Palatino Linotype"/>
                <a:ea typeface="+mn-ea"/>
                <a:cs typeface="Palatino Linotype"/>
              </a:rPr>
              <a:t>Leave of Absence</a:t>
            </a:r>
          </a:p>
          <a:p>
            <a:pPr marL="0" marR="0" lvl="0" indent="0" algn="ctr" defTabSz="914400" rtl="0" eaLnBrk="1" fontAlgn="auto" latinLnBrk="0" hangingPunct="1">
              <a:lnSpc>
                <a:spcPts val="4575"/>
              </a:lnSpc>
              <a:spcBef>
                <a:spcPts val="0"/>
              </a:spcBef>
              <a:spcAft>
                <a:spcPts val="0"/>
              </a:spcAft>
              <a:buClrTx/>
              <a:buSzTx/>
              <a:buFontTx/>
              <a:buNone/>
              <a:tabLst/>
              <a:defRPr/>
            </a:pPr>
            <a:endParaRPr kumimoji="0" lang="en-US" sz="4800" b="0" i="0" u="none" strike="noStrike" kern="1200" cap="none" spc="0" normalizeH="0" baseline="0" noProof="0" dirty="0">
              <a:ln>
                <a:noFill/>
              </a:ln>
              <a:solidFill>
                <a:schemeClr val="tx1"/>
              </a:solidFill>
              <a:effectLst/>
              <a:uLnTx/>
              <a:uFillTx/>
              <a:latin typeface="Palatino Linotype"/>
              <a:ea typeface="+mn-ea"/>
              <a:cs typeface="Palatino Linotype"/>
            </a:endParaRPr>
          </a:p>
        </p:txBody>
      </p:sp>
      <p:sp>
        <p:nvSpPr>
          <p:cNvPr id="4" name="TextBox 3">
            <a:extLst>
              <a:ext uri="{FF2B5EF4-FFF2-40B4-BE49-F238E27FC236}">
                <a16:creationId xmlns:a16="http://schemas.microsoft.com/office/drawing/2014/main" id="{262243A8-98CC-298E-1EDE-133F1C9FE21D}"/>
              </a:ext>
            </a:extLst>
          </p:cNvPr>
          <p:cNvSpPr txBox="1"/>
          <p:nvPr/>
        </p:nvSpPr>
        <p:spPr>
          <a:xfrm>
            <a:off x="1752600" y="1676400"/>
            <a:ext cx="9372600" cy="3785652"/>
          </a:xfrm>
          <a:prstGeom prst="rect">
            <a:avLst/>
          </a:prstGeom>
          <a:noFill/>
        </p:spPr>
        <p:txBody>
          <a:bodyPr wrap="square" rtlCol="0">
            <a:spAutoFit/>
          </a:bodyPr>
          <a:lstStyle/>
          <a:p>
            <a:r>
              <a:rPr lang="en-US" sz="4000" noProof="0" dirty="0">
                <a:solidFill>
                  <a:schemeClr val="bg1"/>
                </a:solidFill>
              </a:rPr>
              <a:t>Your eligibility to continue benefits during a leave of absence depends on the reason for your leave. Each benefit plan offers different options. Please contact the Benefits Team at benefits@fau.edu to discuss your specific situation and available coverage options.</a:t>
            </a:r>
          </a:p>
        </p:txBody>
      </p:sp>
    </p:spTree>
    <p:extLst>
      <p:ext uri="{BB962C8B-B14F-4D97-AF65-F5344CB8AC3E}">
        <p14:creationId xmlns:p14="http://schemas.microsoft.com/office/powerpoint/2010/main" val="776133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2667697" y="609600"/>
            <a:ext cx="6359271" cy="1616075"/>
          </a:xfrm>
          <a:prstGeom prst="rect">
            <a:avLst/>
          </a:prstGeom>
        </p:spPr>
        <p:txBody>
          <a:bodyPr vert="horz" wrap="square" lIns="0" tIns="75565" rIns="0" bIns="0" rtlCol="0">
            <a:spAutoFit/>
          </a:bodyPr>
          <a:lstStyle/>
          <a:p>
            <a:pPr marL="12700" marR="5080" indent="-4445" algn="ctr">
              <a:lnSpc>
                <a:spcPct val="89600"/>
              </a:lnSpc>
              <a:spcBef>
                <a:spcPts val="595"/>
              </a:spcBef>
            </a:pPr>
            <a:r>
              <a:rPr lang="en-US" spc="-10" noProof="0" dirty="0">
                <a:solidFill>
                  <a:schemeClr val="bg1"/>
                </a:solidFill>
              </a:rPr>
              <a:t>Human </a:t>
            </a:r>
            <a:r>
              <a:rPr lang="en-US" spc="-5" noProof="0" dirty="0">
                <a:solidFill>
                  <a:schemeClr val="bg1"/>
                </a:solidFill>
              </a:rPr>
              <a:t>Resources  Benefits &amp; Retirement</a:t>
            </a:r>
            <a:br>
              <a:rPr lang="en-US" spc="-5" noProof="0" dirty="0"/>
            </a:br>
            <a:r>
              <a:rPr lang="en-US" sz="3200" b="0" noProof="0" dirty="0">
                <a:solidFill>
                  <a:srgbClr val="FFFFFF"/>
                </a:solidFill>
                <a:latin typeface="Palatino Linotype"/>
                <a:cs typeface="Palatino Linotype"/>
              </a:rPr>
              <a:t>777 Glades</a:t>
            </a:r>
            <a:r>
              <a:rPr lang="en-US" sz="3200" b="0" spc="-55" noProof="0" dirty="0">
                <a:solidFill>
                  <a:srgbClr val="FFFFFF"/>
                </a:solidFill>
                <a:latin typeface="Palatino Linotype"/>
                <a:cs typeface="Palatino Linotype"/>
              </a:rPr>
              <a:t> </a:t>
            </a:r>
            <a:r>
              <a:rPr lang="en-US" sz="3200" b="0" noProof="0" dirty="0">
                <a:solidFill>
                  <a:srgbClr val="FFFFFF"/>
                </a:solidFill>
                <a:latin typeface="Palatino Linotype"/>
                <a:cs typeface="Palatino Linotype"/>
              </a:rPr>
              <a:t>Rd</a:t>
            </a:r>
            <a:endParaRPr lang="en-US" sz="3200" noProof="0" dirty="0">
              <a:latin typeface="Palatino Linotype"/>
              <a:cs typeface="Palatino Linotype"/>
            </a:endParaRPr>
          </a:p>
        </p:txBody>
      </p:sp>
      <p:sp>
        <p:nvSpPr>
          <p:cNvPr id="4" name="object 4"/>
          <p:cNvSpPr txBox="1"/>
          <p:nvPr/>
        </p:nvSpPr>
        <p:spPr>
          <a:xfrm>
            <a:off x="3068573" y="1980722"/>
            <a:ext cx="5557520" cy="3970318"/>
          </a:xfrm>
          <a:prstGeom prst="rect">
            <a:avLst/>
          </a:prstGeom>
        </p:spPr>
        <p:txBody>
          <a:bodyPr vert="horz" wrap="square" lIns="0" tIns="292100" rIns="0" bIns="0" rtlCol="0">
            <a:spAutoFit/>
          </a:bodyPr>
          <a:lstStyle/>
          <a:p>
            <a:pPr marL="495300">
              <a:lnSpc>
                <a:spcPct val="100000"/>
              </a:lnSpc>
              <a:spcBef>
                <a:spcPts val="2300"/>
              </a:spcBef>
            </a:pPr>
            <a:r>
              <a:rPr lang="en-US" sz="3200" i="1" noProof="0" dirty="0">
                <a:solidFill>
                  <a:srgbClr val="FFFFFF"/>
                </a:solidFill>
                <a:latin typeface="Palatino Linotype"/>
                <a:cs typeface="Palatino Linotype"/>
              </a:rPr>
              <a:t>Building </a:t>
            </a:r>
            <a:r>
              <a:rPr lang="en-US" sz="3200" i="1" spc="-5" noProof="0" dirty="0">
                <a:solidFill>
                  <a:srgbClr val="FFFFFF"/>
                </a:solidFill>
                <a:latin typeface="Palatino Linotype"/>
                <a:cs typeface="Palatino Linotype"/>
              </a:rPr>
              <a:t>IS-4, </a:t>
            </a:r>
            <a:r>
              <a:rPr lang="en-US" sz="3200" i="1" noProof="0" dirty="0">
                <a:solidFill>
                  <a:srgbClr val="FFFFFF"/>
                </a:solidFill>
                <a:latin typeface="Palatino Linotype"/>
                <a:cs typeface="Palatino Linotype"/>
              </a:rPr>
              <a:t>Second</a:t>
            </a:r>
            <a:r>
              <a:rPr lang="en-US" sz="3200" i="1" spc="-75" noProof="0" dirty="0">
                <a:solidFill>
                  <a:srgbClr val="FFFFFF"/>
                </a:solidFill>
                <a:latin typeface="Palatino Linotype"/>
                <a:cs typeface="Palatino Linotype"/>
              </a:rPr>
              <a:t> </a:t>
            </a:r>
            <a:r>
              <a:rPr lang="en-US" sz="3200" i="1" noProof="0" dirty="0">
                <a:solidFill>
                  <a:srgbClr val="FFFFFF"/>
                </a:solidFill>
                <a:latin typeface="Palatino Linotype"/>
                <a:cs typeface="Palatino Linotype"/>
              </a:rPr>
              <a:t>Floor</a:t>
            </a:r>
            <a:endParaRPr lang="en-US" sz="3200" i="1" noProof="0" dirty="0">
              <a:latin typeface="Palatino Linotype"/>
              <a:cs typeface="Palatino Linotype"/>
            </a:endParaRPr>
          </a:p>
          <a:p>
            <a:pPr marL="495300">
              <a:lnSpc>
                <a:spcPct val="100000"/>
              </a:lnSpc>
              <a:spcBef>
                <a:spcPts val="2300"/>
              </a:spcBef>
            </a:pPr>
            <a:r>
              <a:rPr lang="en-US" sz="2400" b="1" u="heavy" noProof="0" dirty="0">
                <a:solidFill>
                  <a:srgbClr val="FFFFFF"/>
                </a:solidFill>
                <a:uFill>
                  <a:solidFill>
                    <a:srgbClr val="FFFFFF"/>
                  </a:solidFill>
                </a:uFill>
                <a:latin typeface="Palatino Linotype"/>
                <a:cs typeface="Palatino Linotype"/>
              </a:rPr>
              <a:t>  Benefits &amp; Retirement Staff : </a:t>
            </a:r>
          </a:p>
          <a:p>
            <a:pPr marL="495300">
              <a:lnSpc>
                <a:spcPct val="100000"/>
              </a:lnSpc>
              <a:spcBef>
                <a:spcPts val="2300"/>
              </a:spcBef>
            </a:pPr>
            <a:r>
              <a:rPr lang="en-US" sz="2000" b="1" noProof="0" dirty="0">
                <a:solidFill>
                  <a:srgbClr val="FFFFFF"/>
                </a:solidFill>
                <a:latin typeface="Palatino Linotype"/>
                <a:cs typeface="Palatino Linotype"/>
              </a:rPr>
              <a:t>             </a:t>
            </a:r>
            <a:r>
              <a:rPr lang="en-US" sz="2000" b="1" spc="-5" noProof="0" dirty="0">
                <a:solidFill>
                  <a:srgbClr val="FFFFFF"/>
                </a:solidFill>
                <a:latin typeface="Palatino Linotype"/>
                <a:cs typeface="Palatino Linotype"/>
              </a:rPr>
              <a:t>Insurance: </a:t>
            </a:r>
            <a:r>
              <a:rPr lang="en-US" sz="2000" b="1" noProof="0" dirty="0">
                <a:solidFill>
                  <a:srgbClr val="FFFFFF"/>
                </a:solidFill>
                <a:latin typeface="Palatino Linotype"/>
                <a:cs typeface="Palatino Linotype"/>
              </a:rPr>
              <a:t>561.297.3058 </a:t>
            </a:r>
            <a:endParaRPr lang="en-US" sz="2000" b="1" noProof="0" dirty="0">
              <a:latin typeface="Palatino Linotype"/>
              <a:cs typeface="Palatino Linotype"/>
            </a:endParaRPr>
          </a:p>
          <a:p>
            <a:pPr marL="6350" algn="ctr">
              <a:lnSpc>
                <a:spcPct val="100000"/>
              </a:lnSpc>
              <a:spcBef>
                <a:spcPts val="615"/>
              </a:spcBef>
            </a:pPr>
            <a:r>
              <a:rPr lang="en-US" sz="2000" b="1" spc="-5" noProof="0" dirty="0">
                <a:solidFill>
                  <a:srgbClr val="FFFFFF"/>
                </a:solidFill>
                <a:latin typeface="Palatino Linotype"/>
                <a:cs typeface="Palatino Linotype"/>
              </a:rPr>
              <a:t>Retirement:</a:t>
            </a:r>
            <a:r>
              <a:rPr lang="en-US" sz="2000" b="1" spc="20" noProof="0" dirty="0">
                <a:solidFill>
                  <a:srgbClr val="FFFFFF"/>
                </a:solidFill>
                <a:latin typeface="Palatino Linotype"/>
                <a:cs typeface="Palatino Linotype"/>
              </a:rPr>
              <a:t> </a:t>
            </a:r>
            <a:r>
              <a:rPr lang="en-US" sz="2000" b="1" noProof="0" dirty="0">
                <a:solidFill>
                  <a:srgbClr val="FFFFFF"/>
                </a:solidFill>
                <a:latin typeface="Palatino Linotype"/>
                <a:cs typeface="Palatino Linotype"/>
              </a:rPr>
              <a:t>561.297.3073</a:t>
            </a:r>
            <a:endParaRPr lang="en-US" sz="2000" b="1" noProof="0" dirty="0">
              <a:latin typeface="Palatino Linotype"/>
              <a:cs typeface="Palatino Linotype"/>
            </a:endParaRPr>
          </a:p>
          <a:p>
            <a:pPr marL="6350" algn="ctr">
              <a:lnSpc>
                <a:spcPct val="100000"/>
              </a:lnSpc>
              <a:spcBef>
                <a:spcPts val="615"/>
              </a:spcBef>
            </a:pPr>
            <a:r>
              <a:rPr lang="en-US" sz="2000" b="1" noProof="0" dirty="0">
                <a:solidFill>
                  <a:srgbClr val="FFFFFF"/>
                </a:solidFill>
                <a:latin typeface="Palatino Linotype"/>
                <a:cs typeface="Palatino Linotype"/>
              </a:rPr>
              <a:t>Secure </a:t>
            </a:r>
            <a:r>
              <a:rPr lang="en-US" sz="2000" b="1" spc="-5" noProof="0" dirty="0">
                <a:solidFill>
                  <a:srgbClr val="FFFFFF"/>
                </a:solidFill>
                <a:latin typeface="Palatino Linotype"/>
                <a:cs typeface="Palatino Linotype"/>
              </a:rPr>
              <a:t>Fax:</a:t>
            </a:r>
            <a:r>
              <a:rPr lang="en-US" sz="2000" b="1" spc="-50" noProof="0" dirty="0">
                <a:solidFill>
                  <a:srgbClr val="FFFFFF"/>
                </a:solidFill>
                <a:latin typeface="Palatino Linotype"/>
                <a:cs typeface="Palatino Linotype"/>
              </a:rPr>
              <a:t> </a:t>
            </a:r>
            <a:r>
              <a:rPr lang="en-US" sz="2000" b="1" noProof="0" dirty="0">
                <a:solidFill>
                  <a:srgbClr val="FFFFFF"/>
                </a:solidFill>
                <a:latin typeface="Palatino Linotype"/>
                <a:cs typeface="Palatino Linotype"/>
              </a:rPr>
              <a:t>561.297.4220  </a:t>
            </a:r>
          </a:p>
          <a:p>
            <a:pPr marL="591820" marR="580390" algn="ctr">
              <a:lnSpc>
                <a:spcPts val="4460"/>
              </a:lnSpc>
              <a:spcBef>
                <a:spcPts val="245"/>
              </a:spcBef>
            </a:pPr>
            <a:r>
              <a:rPr lang="en-US" sz="3200" noProof="0" dirty="0">
                <a:solidFill>
                  <a:srgbClr val="FFFFFF"/>
                </a:solidFill>
                <a:latin typeface="Palatino Linotype"/>
                <a:cs typeface="Palatino Linotype"/>
              </a:rPr>
              <a:t>Email:</a:t>
            </a:r>
            <a:r>
              <a:rPr lang="en-US" sz="3200" spc="-25" noProof="0" dirty="0">
                <a:solidFill>
                  <a:srgbClr val="FFFFFF"/>
                </a:solidFill>
                <a:latin typeface="Palatino Linotype"/>
                <a:cs typeface="Palatino Linotype"/>
              </a:rPr>
              <a:t> </a:t>
            </a:r>
            <a:r>
              <a:rPr lang="en-US" sz="3200" u="heavy" spc="-5" noProof="0" dirty="0">
                <a:solidFill>
                  <a:srgbClr val="FF0000"/>
                </a:solidFill>
                <a:uFill>
                  <a:solidFill>
                    <a:srgbClr val="0462C1"/>
                  </a:solidFill>
                </a:uFill>
                <a:latin typeface="Palatino Linotype"/>
                <a:cs typeface="Palatino Linotype"/>
                <a:hlinkClick r:id="rId3">
                  <a:extLst>
                    <a:ext uri="{A12FA001-AC4F-418D-AE19-62706E023703}">
                      <ahyp:hlinkClr xmlns:ahyp="http://schemas.microsoft.com/office/drawing/2018/hyperlinkcolor" val="tx"/>
                    </a:ext>
                  </a:extLst>
                </a:hlinkClick>
              </a:rPr>
              <a:t>benefits@fau.edu</a:t>
            </a:r>
            <a:endParaRPr lang="en-US" sz="3200" noProof="0" dirty="0">
              <a:solidFill>
                <a:srgbClr val="FF0000"/>
              </a:solidFill>
              <a:latin typeface="Palatino Linotype"/>
              <a:cs typeface="Palatino Linotype"/>
            </a:endParaRPr>
          </a:p>
          <a:p>
            <a:pPr algn="ctr">
              <a:lnSpc>
                <a:spcPct val="100000"/>
              </a:lnSpc>
              <a:spcBef>
                <a:spcPts val="365"/>
              </a:spcBef>
            </a:pPr>
            <a:r>
              <a:rPr lang="en-US" sz="3200" spc="-55" noProof="0" dirty="0">
                <a:solidFill>
                  <a:srgbClr val="FFFFFF"/>
                </a:solidFill>
                <a:latin typeface="Palatino Linotype"/>
                <a:cs typeface="Palatino Linotype"/>
              </a:rPr>
              <a:t>Web:</a:t>
            </a:r>
            <a:r>
              <a:rPr lang="en-US" sz="3200" spc="-20" noProof="0" dirty="0">
                <a:solidFill>
                  <a:srgbClr val="FFFFFF"/>
                </a:solidFill>
                <a:latin typeface="Palatino Linotype"/>
                <a:cs typeface="Palatino Linotype"/>
              </a:rPr>
              <a:t> </a:t>
            </a:r>
            <a:r>
              <a:rPr lang="en-US" sz="3200" u="heavy" spc="-15" noProof="0" dirty="0">
                <a:solidFill>
                  <a:srgbClr val="FF0000"/>
                </a:solidFill>
                <a:uFill>
                  <a:solidFill>
                    <a:srgbClr val="0462C1"/>
                  </a:solidFill>
                </a:uFill>
                <a:latin typeface="Palatino Linotype"/>
                <a:cs typeface="Palatino Linotype"/>
                <a:hlinkClick r:id="rId4">
                  <a:extLst>
                    <a:ext uri="{A12FA001-AC4F-418D-AE19-62706E023703}">
                      <ahyp:hlinkClr xmlns:ahyp="http://schemas.microsoft.com/office/drawing/2018/hyperlinkcolor" val="tx"/>
                    </a:ext>
                  </a:extLst>
                </a:hlinkClick>
              </a:rPr>
              <a:t>www.fau.edu/hr/benefits</a:t>
            </a:r>
            <a:endParaRPr lang="en-US" sz="3200" noProof="0" dirty="0">
              <a:solidFill>
                <a:srgbClr val="FF0000"/>
              </a:solidFill>
              <a:latin typeface="Palatino Linotype"/>
              <a:cs typeface="Palatino Linotyp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1999" cy="6857998"/>
          </a:xfrm>
          <a:prstGeom prst="rect">
            <a:avLst/>
          </a:prstGeom>
          <a:blipFill>
            <a:blip r:embed="rId3"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820927" y="662432"/>
            <a:ext cx="6487795" cy="574040"/>
          </a:xfrm>
          <a:prstGeom prst="rect">
            <a:avLst/>
          </a:prstGeom>
        </p:spPr>
        <p:txBody>
          <a:bodyPr vert="horz" wrap="square" lIns="0" tIns="12700" rIns="0" bIns="0" rtlCol="0">
            <a:spAutoFit/>
          </a:bodyPr>
          <a:lstStyle/>
          <a:p>
            <a:pPr marL="12700">
              <a:lnSpc>
                <a:spcPct val="100000"/>
              </a:lnSpc>
              <a:spcBef>
                <a:spcPts val="100"/>
              </a:spcBef>
            </a:pPr>
            <a:r>
              <a:rPr lang="en-US" sz="3600" spc="-5" noProof="0" dirty="0">
                <a:solidFill>
                  <a:srgbClr val="FFFFFF"/>
                </a:solidFill>
              </a:rPr>
              <a:t>New </a:t>
            </a:r>
            <a:r>
              <a:rPr lang="en-US" sz="3600" noProof="0" dirty="0">
                <a:solidFill>
                  <a:srgbClr val="FFFFFF"/>
                </a:solidFill>
              </a:rPr>
              <a:t>Employee Benefits</a:t>
            </a:r>
            <a:r>
              <a:rPr lang="en-US" sz="3600" spc="-85" noProof="0" dirty="0">
                <a:solidFill>
                  <a:srgbClr val="FFFFFF"/>
                </a:solidFill>
              </a:rPr>
              <a:t> </a:t>
            </a:r>
            <a:r>
              <a:rPr lang="en-US" sz="3600" noProof="0" dirty="0">
                <a:solidFill>
                  <a:srgbClr val="FFFFFF"/>
                </a:solidFill>
              </a:rPr>
              <a:t>Guide</a:t>
            </a:r>
            <a:endParaRPr lang="en-US" sz="3600" noProof="0" dirty="0"/>
          </a:p>
        </p:txBody>
      </p:sp>
      <p:pic>
        <p:nvPicPr>
          <p:cNvPr id="7" name="Picture 6" descr="Cover of the 2024 Benefits Guide from the Department of Management Services, Division of State Group Insurance. The design is divided diagonally into three sections featuring people engaging in outdoor activities: a family jogging, a person kayaking on clear water, and an older couple walking bicycles on the beach. The department’s logo is in the bottom right corner.">
            <a:extLst>
              <a:ext uri="{FF2B5EF4-FFF2-40B4-BE49-F238E27FC236}">
                <a16:creationId xmlns:a16="http://schemas.microsoft.com/office/drawing/2014/main" id="{B4021C2C-EB71-F78E-4340-48AF31274A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0489" y="1371600"/>
            <a:ext cx="3939881" cy="4976291"/>
          </a:xfrm>
          <a:prstGeom prst="rect">
            <a:avLst/>
          </a:prstGeom>
        </p:spPr>
      </p:pic>
      <p:sp>
        <p:nvSpPr>
          <p:cNvPr id="4" name="object 4"/>
          <p:cNvSpPr txBox="1"/>
          <p:nvPr/>
        </p:nvSpPr>
        <p:spPr>
          <a:xfrm>
            <a:off x="5101209" y="2428748"/>
            <a:ext cx="6181725" cy="2066591"/>
          </a:xfrm>
          <a:prstGeom prst="rect">
            <a:avLst/>
          </a:prstGeom>
        </p:spPr>
        <p:txBody>
          <a:bodyPr vert="horz" wrap="square" lIns="0" tIns="12065" rIns="0" bIns="0" rtlCol="0">
            <a:spAutoFit/>
          </a:bodyPr>
          <a:lstStyle/>
          <a:p>
            <a:pPr algn="ctr">
              <a:lnSpc>
                <a:spcPct val="100000"/>
              </a:lnSpc>
              <a:spcBef>
                <a:spcPts val="95"/>
              </a:spcBef>
            </a:pPr>
            <a:r>
              <a:rPr lang="en-US" sz="2800" b="1" spc="-20" noProof="0" dirty="0">
                <a:solidFill>
                  <a:srgbClr val="FFFFFF"/>
                </a:solidFill>
                <a:latin typeface="Palatino Linotype"/>
                <a:cs typeface="Palatino Linotype"/>
              </a:rPr>
              <a:t>Visit:</a:t>
            </a:r>
            <a:endParaRPr lang="en-US" sz="2800" noProof="0" dirty="0">
              <a:latin typeface="Palatino Linotype"/>
              <a:cs typeface="Palatino Linotype"/>
            </a:endParaRPr>
          </a:p>
          <a:p>
            <a:pPr>
              <a:lnSpc>
                <a:spcPct val="100000"/>
              </a:lnSpc>
              <a:spcBef>
                <a:spcPts val="25"/>
              </a:spcBef>
            </a:pPr>
            <a:endParaRPr lang="en-US" sz="2450" noProof="0" dirty="0">
              <a:latin typeface="Palatino Linotype"/>
              <a:cs typeface="Palatino Linotype"/>
            </a:endParaRPr>
          </a:p>
          <a:p>
            <a:pPr algn="ctr">
              <a:lnSpc>
                <a:spcPct val="100000"/>
              </a:lnSpc>
            </a:pPr>
            <a:r>
              <a:rPr lang="en-US" sz="3200" b="1" u="heavy" noProof="0" dirty="0">
                <a:solidFill>
                  <a:schemeClr val="bg2"/>
                </a:solidFill>
                <a:uFill>
                  <a:solidFill>
                    <a:srgbClr val="0462C1"/>
                  </a:solidFill>
                </a:uFill>
                <a:latin typeface="Palatino Linotype"/>
                <a:cs typeface="Palatino Linotype"/>
                <a:hlinkClick r:id="rId5">
                  <a:extLst>
                    <a:ext uri="{A12FA001-AC4F-418D-AE19-62706E023703}">
                      <ahyp:hlinkClr xmlns:ahyp="http://schemas.microsoft.com/office/drawing/2018/hyperlinkcolor" val="tx"/>
                    </a:ext>
                  </a:extLst>
                </a:hlinkClick>
              </a:rPr>
              <a:t>http://my</a:t>
            </a:r>
            <a:r>
              <a:rPr lang="en-US" sz="3200" b="1" u="heavy" spc="-10" noProof="0" dirty="0">
                <a:solidFill>
                  <a:schemeClr val="bg2"/>
                </a:solidFill>
                <a:uFill>
                  <a:solidFill>
                    <a:srgbClr val="0462C1"/>
                  </a:solidFill>
                </a:uFill>
                <a:latin typeface="Palatino Linotype"/>
                <a:cs typeface="Palatino Linotype"/>
                <a:hlinkClick r:id="rId5">
                  <a:extLst>
                    <a:ext uri="{A12FA001-AC4F-418D-AE19-62706E023703}">
                      <ahyp:hlinkClr xmlns:ahyp="http://schemas.microsoft.com/office/drawing/2018/hyperlinkcolor" val="tx"/>
                    </a:ext>
                  </a:extLst>
                </a:hlinkClick>
              </a:rPr>
              <a:t>b</a:t>
            </a:r>
            <a:r>
              <a:rPr lang="en-US" sz="3200" b="1" u="heavy" noProof="0" dirty="0">
                <a:solidFill>
                  <a:schemeClr val="bg2"/>
                </a:solidFill>
                <a:uFill>
                  <a:solidFill>
                    <a:srgbClr val="0462C1"/>
                  </a:solidFill>
                </a:uFill>
                <a:latin typeface="Palatino Linotype"/>
                <a:cs typeface="Palatino Linotype"/>
                <a:hlinkClick r:id="rId5">
                  <a:extLst>
                    <a:ext uri="{A12FA001-AC4F-418D-AE19-62706E023703}">
                      <ahyp:hlinkClr xmlns:ahyp="http://schemas.microsoft.com/office/drawing/2018/hyperlinkcolor" val="tx"/>
                    </a:ext>
                  </a:extLst>
                </a:hlinkClick>
              </a:rPr>
              <a:t>enefi</a:t>
            </a:r>
            <a:r>
              <a:rPr lang="en-US" sz="3200" b="1" u="heavy" spc="-10" noProof="0" dirty="0">
                <a:solidFill>
                  <a:schemeClr val="bg2"/>
                </a:solidFill>
                <a:uFill>
                  <a:solidFill>
                    <a:srgbClr val="0462C1"/>
                  </a:solidFill>
                </a:uFill>
                <a:latin typeface="Palatino Linotype"/>
                <a:cs typeface="Palatino Linotype"/>
                <a:hlinkClick r:id="rId5">
                  <a:extLst>
                    <a:ext uri="{A12FA001-AC4F-418D-AE19-62706E023703}">
                      <ahyp:hlinkClr xmlns:ahyp="http://schemas.microsoft.com/office/drawing/2018/hyperlinkcolor" val="tx"/>
                    </a:ext>
                  </a:extLst>
                </a:hlinkClick>
              </a:rPr>
              <a:t>t</a:t>
            </a:r>
            <a:r>
              <a:rPr lang="en-US" sz="3200" b="1" u="heavy" noProof="0" dirty="0">
                <a:solidFill>
                  <a:schemeClr val="bg2"/>
                </a:solidFill>
                <a:uFill>
                  <a:solidFill>
                    <a:srgbClr val="0462C1"/>
                  </a:solidFill>
                </a:uFill>
                <a:latin typeface="Palatino Linotype"/>
                <a:cs typeface="Palatino Linotype"/>
                <a:hlinkClick r:id="rId5">
                  <a:extLst>
                    <a:ext uri="{A12FA001-AC4F-418D-AE19-62706E023703}">
                      <ahyp:hlinkClr xmlns:ahyp="http://schemas.microsoft.com/office/drawing/2018/hyperlinkcolor" val="tx"/>
                    </a:ext>
                  </a:extLst>
                </a:hlinkClick>
              </a:rPr>
              <a:t>s.myflori</a:t>
            </a:r>
            <a:r>
              <a:rPr lang="en-US" sz="3200" b="1" u="heavy" spc="-20" noProof="0" dirty="0">
                <a:solidFill>
                  <a:schemeClr val="bg2"/>
                </a:solidFill>
                <a:uFill>
                  <a:solidFill>
                    <a:srgbClr val="0462C1"/>
                  </a:solidFill>
                </a:uFill>
                <a:latin typeface="Palatino Linotype"/>
                <a:cs typeface="Palatino Linotype"/>
                <a:hlinkClick r:id="rId5">
                  <a:extLst>
                    <a:ext uri="{A12FA001-AC4F-418D-AE19-62706E023703}">
                      <ahyp:hlinkClr xmlns:ahyp="http://schemas.microsoft.com/office/drawing/2018/hyperlinkcolor" val="tx"/>
                    </a:ext>
                  </a:extLst>
                </a:hlinkClick>
              </a:rPr>
              <a:t>d</a:t>
            </a:r>
            <a:r>
              <a:rPr lang="en-US" sz="3200" b="1" u="heavy" noProof="0" dirty="0">
                <a:solidFill>
                  <a:schemeClr val="bg2"/>
                </a:solidFill>
                <a:uFill>
                  <a:solidFill>
                    <a:srgbClr val="0462C1"/>
                  </a:solidFill>
                </a:uFill>
                <a:latin typeface="Palatino Linotype"/>
                <a:cs typeface="Palatino Linotype"/>
                <a:hlinkClick r:id="rId5">
                  <a:extLst>
                    <a:ext uri="{A12FA001-AC4F-418D-AE19-62706E023703}">
                      <ahyp:hlinkClr xmlns:ahyp="http://schemas.microsoft.com/office/drawing/2018/hyperlinkcolor" val="tx"/>
                    </a:ext>
                  </a:extLst>
                </a:hlinkClick>
              </a:rPr>
              <a:t>a.com/</a:t>
            </a:r>
            <a:endParaRPr lang="en-US" sz="3200" noProof="0" dirty="0">
              <a:solidFill>
                <a:schemeClr val="bg2"/>
              </a:solidFill>
              <a:latin typeface="Palatino Linotype"/>
              <a:cs typeface="Palatino Linotype"/>
            </a:endParaRPr>
          </a:p>
          <a:p>
            <a:pPr>
              <a:lnSpc>
                <a:spcPct val="100000"/>
              </a:lnSpc>
              <a:spcBef>
                <a:spcPts val="45"/>
              </a:spcBef>
            </a:pPr>
            <a:endParaRPr lang="en-US" sz="2500" noProof="0" dirty="0">
              <a:latin typeface="Palatino Linotype"/>
              <a:cs typeface="Palatino Linotype"/>
            </a:endParaRPr>
          </a:p>
          <a:p>
            <a:pPr algn="ctr">
              <a:lnSpc>
                <a:spcPct val="100000"/>
              </a:lnSpc>
            </a:pPr>
            <a:r>
              <a:rPr lang="en-US" sz="2400" spc="-5" noProof="0" dirty="0">
                <a:solidFill>
                  <a:srgbClr val="FFFFFF"/>
                </a:solidFill>
                <a:latin typeface="Palatino Linotype"/>
                <a:cs typeface="Palatino Linotype"/>
              </a:rPr>
              <a:t>Click on Plan Year Benefits Guide</a:t>
            </a:r>
            <a:endParaRPr lang="en-US" sz="2400" noProof="0" dirty="0">
              <a:latin typeface="Palatino Linotype"/>
              <a:cs typeface="Palatino Linotyp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010"/>
            <a:ext cx="11776773" cy="6851987"/>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5193029" y="432054"/>
            <a:ext cx="3295650" cy="635000"/>
          </a:xfrm>
          <a:prstGeom prst="rect">
            <a:avLst/>
          </a:prstGeom>
        </p:spPr>
        <p:txBody>
          <a:bodyPr vert="horz" wrap="square" lIns="0" tIns="12065" rIns="0" bIns="0" rtlCol="0">
            <a:spAutoFit/>
          </a:bodyPr>
          <a:lstStyle/>
          <a:p>
            <a:pPr marL="12700">
              <a:lnSpc>
                <a:spcPct val="100000"/>
              </a:lnSpc>
              <a:spcBef>
                <a:spcPts val="95"/>
              </a:spcBef>
            </a:pPr>
            <a:r>
              <a:rPr lang="en-US" u="heavy" spc="-10" noProof="0" dirty="0">
                <a:solidFill>
                  <a:srgbClr val="001F5F"/>
                </a:solidFill>
                <a:uFill>
                  <a:solidFill>
                    <a:srgbClr val="001F5F"/>
                  </a:solidFill>
                </a:uFill>
              </a:rPr>
              <a:t>How </a:t>
            </a:r>
            <a:r>
              <a:rPr lang="en-US" u="heavy" spc="-5" noProof="0" dirty="0">
                <a:solidFill>
                  <a:srgbClr val="001F5F"/>
                </a:solidFill>
                <a:uFill>
                  <a:solidFill>
                    <a:srgbClr val="001F5F"/>
                  </a:solidFill>
                </a:uFill>
              </a:rPr>
              <a:t>to</a:t>
            </a:r>
            <a:r>
              <a:rPr lang="en-US" u="heavy" spc="-50" noProof="0" dirty="0">
                <a:solidFill>
                  <a:srgbClr val="001F5F"/>
                </a:solidFill>
                <a:uFill>
                  <a:solidFill>
                    <a:srgbClr val="001F5F"/>
                  </a:solidFill>
                </a:uFill>
              </a:rPr>
              <a:t> </a:t>
            </a:r>
            <a:r>
              <a:rPr lang="en-US" u="heavy" spc="-5" noProof="0" dirty="0">
                <a:solidFill>
                  <a:srgbClr val="001F5F"/>
                </a:solidFill>
                <a:uFill>
                  <a:solidFill>
                    <a:srgbClr val="001F5F"/>
                  </a:solidFill>
                </a:uFill>
              </a:rPr>
              <a:t>Enroll</a:t>
            </a:r>
          </a:p>
        </p:txBody>
      </p:sp>
      <p:sp>
        <p:nvSpPr>
          <p:cNvPr id="4" name="object 4"/>
          <p:cNvSpPr txBox="1"/>
          <p:nvPr/>
        </p:nvSpPr>
        <p:spPr>
          <a:xfrm>
            <a:off x="2118486" y="1162604"/>
            <a:ext cx="8380095" cy="4367530"/>
          </a:xfrm>
          <a:prstGeom prst="rect">
            <a:avLst/>
          </a:prstGeom>
        </p:spPr>
        <p:txBody>
          <a:bodyPr vert="horz" wrap="square" lIns="0" tIns="93980" rIns="0" bIns="0" rtlCol="0">
            <a:spAutoFit/>
          </a:bodyPr>
          <a:lstStyle/>
          <a:p>
            <a:pPr marL="370840" indent="-358140">
              <a:lnSpc>
                <a:spcPct val="100000"/>
              </a:lnSpc>
              <a:spcBef>
                <a:spcPts val="740"/>
              </a:spcBef>
              <a:buClr>
                <a:srgbClr val="C00000"/>
              </a:buClr>
              <a:buFont typeface="Wingdings"/>
              <a:buChar char=""/>
              <a:tabLst>
                <a:tab pos="370840" algn="l"/>
              </a:tabLst>
            </a:pPr>
            <a:r>
              <a:rPr lang="en-US" sz="4000" spc="-5" noProof="0" dirty="0">
                <a:solidFill>
                  <a:srgbClr val="001F5F"/>
                </a:solidFill>
                <a:latin typeface="Palatino Linotype"/>
                <a:cs typeface="Palatino Linotype"/>
              </a:rPr>
              <a:t>Online</a:t>
            </a:r>
            <a:endParaRPr lang="en-US" sz="4000" noProof="0" dirty="0">
              <a:latin typeface="Palatino Linotype"/>
              <a:cs typeface="Palatino Linotype"/>
            </a:endParaRPr>
          </a:p>
          <a:p>
            <a:pPr marL="1263650" lvl="1" indent="-337185">
              <a:lnSpc>
                <a:spcPct val="100000"/>
              </a:lnSpc>
              <a:spcBef>
                <a:spcPts val="540"/>
              </a:spcBef>
              <a:buClr>
                <a:srgbClr val="C00000"/>
              </a:buClr>
              <a:buFont typeface="Wingdings"/>
              <a:buChar char=""/>
              <a:tabLst>
                <a:tab pos="1264285" algn="l"/>
              </a:tabLst>
            </a:pPr>
            <a:r>
              <a:rPr lang="en-US" sz="3400" u="heavy" spc="-5" noProof="0" dirty="0">
                <a:solidFill>
                  <a:srgbClr val="0462C1"/>
                </a:solidFill>
                <a:uFill>
                  <a:solidFill>
                    <a:srgbClr val="0462C1"/>
                  </a:solidFill>
                </a:uFill>
                <a:latin typeface="Palatino Linotype"/>
                <a:cs typeface="Palatino Linotype"/>
                <a:hlinkClick r:id="rId3"/>
              </a:rPr>
              <a:t>https://peoplefirst.myflorida.com</a:t>
            </a:r>
            <a:endParaRPr lang="en-US" sz="3400" noProof="0" dirty="0">
              <a:latin typeface="Palatino Linotype"/>
              <a:cs typeface="Palatino Linotype"/>
            </a:endParaRPr>
          </a:p>
          <a:p>
            <a:pPr marL="1263650" lvl="1" indent="-337185">
              <a:lnSpc>
                <a:spcPct val="100000"/>
              </a:lnSpc>
              <a:spcBef>
                <a:spcPts val="505"/>
              </a:spcBef>
              <a:buClr>
                <a:srgbClr val="C00000"/>
              </a:buClr>
              <a:buFont typeface="Wingdings"/>
              <a:buChar char=""/>
              <a:tabLst>
                <a:tab pos="1264285" algn="l"/>
              </a:tabLst>
            </a:pPr>
            <a:r>
              <a:rPr lang="en-US" sz="3400" spc="-5" noProof="0" dirty="0">
                <a:solidFill>
                  <a:srgbClr val="001F5F"/>
                </a:solidFill>
                <a:latin typeface="Palatino Linotype"/>
                <a:cs typeface="Palatino Linotype"/>
              </a:rPr>
              <a:t>User ID and </a:t>
            </a:r>
            <a:r>
              <a:rPr lang="en-US" sz="3400" spc="-25" noProof="0" dirty="0">
                <a:solidFill>
                  <a:srgbClr val="001F5F"/>
                </a:solidFill>
                <a:latin typeface="Palatino Linotype"/>
                <a:cs typeface="Palatino Linotype"/>
              </a:rPr>
              <a:t>Password</a:t>
            </a:r>
            <a:r>
              <a:rPr lang="en-US" sz="3400" spc="5" noProof="0" dirty="0">
                <a:solidFill>
                  <a:srgbClr val="001F5F"/>
                </a:solidFill>
                <a:latin typeface="Palatino Linotype"/>
                <a:cs typeface="Palatino Linotype"/>
              </a:rPr>
              <a:t> </a:t>
            </a:r>
            <a:r>
              <a:rPr lang="en-US" sz="3400" spc="-5" noProof="0" dirty="0">
                <a:solidFill>
                  <a:srgbClr val="001F5F"/>
                </a:solidFill>
                <a:latin typeface="Palatino Linotype"/>
                <a:cs typeface="Palatino Linotype"/>
              </a:rPr>
              <a:t>Required</a:t>
            </a:r>
            <a:endParaRPr lang="en-US" sz="3400" noProof="0" dirty="0">
              <a:latin typeface="Palatino Linotype"/>
              <a:cs typeface="Palatino Linotype"/>
            </a:endParaRPr>
          </a:p>
          <a:p>
            <a:pPr marL="370840" indent="-358140">
              <a:lnSpc>
                <a:spcPct val="100000"/>
              </a:lnSpc>
              <a:spcBef>
                <a:spcPts val="965"/>
              </a:spcBef>
              <a:buClr>
                <a:srgbClr val="C00000"/>
              </a:buClr>
              <a:buFont typeface="Wingdings"/>
              <a:buChar char=""/>
              <a:tabLst>
                <a:tab pos="370840" algn="l"/>
              </a:tabLst>
            </a:pPr>
            <a:r>
              <a:rPr lang="en-US" sz="4000" spc="-25" noProof="0" dirty="0">
                <a:solidFill>
                  <a:srgbClr val="001F5F"/>
                </a:solidFill>
                <a:latin typeface="Palatino Linotype"/>
                <a:cs typeface="Palatino Linotype"/>
              </a:rPr>
              <a:t>People </a:t>
            </a:r>
            <a:r>
              <a:rPr lang="en-US" sz="4000" spc="-10" noProof="0" dirty="0">
                <a:solidFill>
                  <a:srgbClr val="001F5F"/>
                </a:solidFill>
                <a:latin typeface="Palatino Linotype"/>
                <a:cs typeface="Palatino Linotype"/>
              </a:rPr>
              <a:t>First </a:t>
            </a:r>
            <a:r>
              <a:rPr lang="en-US" sz="4000" spc="-5" noProof="0" dirty="0">
                <a:solidFill>
                  <a:srgbClr val="001F5F"/>
                </a:solidFill>
                <a:latin typeface="Palatino Linotype"/>
                <a:cs typeface="Palatino Linotype"/>
              </a:rPr>
              <a:t>Service</a:t>
            </a:r>
            <a:r>
              <a:rPr lang="en-US" sz="4000" spc="25" noProof="0" dirty="0">
                <a:solidFill>
                  <a:srgbClr val="001F5F"/>
                </a:solidFill>
                <a:latin typeface="Palatino Linotype"/>
                <a:cs typeface="Palatino Linotype"/>
              </a:rPr>
              <a:t> </a:t>
            </a:r>
            <a:r>
              <a:rPr lang="en-US" sz="4000" spc="-5" noProof="0" dirty="0">
                <a:solidFill>
                  <a:srgbClr val="001F5F"/>
                </a:solidFill>
                <a:latin typeface="Palatino Linotype"/>
                <a:cs typeface="Palatino Linotype"/>
              </a:rPr>
              <a:t>Center</a:t>
            </a:r>
            <a:endParaRPr lang="en-US" sz="4000" noProof="0" dirty="0">
              <a:latin typeface="Palatino Linotype"/>
              <a:cs typeface="Palatino Linotype"/>
            </a:endParaRPr>
          </a:p>
          <a:p>
            <a:pPr marL="1263650" lvl="1" indent="-337185">
              <a:lnSpc>
                <a:spcPct val="100000"/>
              </a:lnSpc>
              <a:spcBef>
                <a:spcPts val="540"/>
              </a:spcBef>
              <a:buClr>
                <a:srgbClr val="C00000"/>
              </a:buClr>
              <a:buFont typeface="Wingdings"/>
              <a:buChar char=""/>
              <a:tabLst>
                <a:tab pos="1264285" algn="l"/>
              </a:tabLst>
            </a:pPr>
            <a:r>
              <a:rPr lang="en-US" sz="3400" spc="-5" noProof="0" dirty="0">
                <a:solidFill>
                  <a:srgbClr val="001F5F"/>
                </a:solidFill>
                <a:latin typeface="Palatino Linotype"/>
                <a:cs typeface="Palatino Linotype"/>
              </a:rPr>
              <a:t>Call</a:t>
            </a:r>
            <a:r>
              <a:rPr lang="en-US" sz="3400" spc="-10" noProof="0" dirty="0">
                <a:solidFill>
                  <a:srgbClr val="001F5F"/>
                </a:solidFill>
                <a:latin typeface="Palatino Linotype"/>
                <a:cs typeface="Palatino Linotype"/>
              </a:rPr>
              <a:t> </a:t>
            </a:r>
            <a:r>
              <a:rPr lang="en-US" sz="3400" noProof="0" dirty="0">
                <a:solidFill>
                  <a:srgbClr val="001F5F"/>
                </a:solidFill>
                <a:latin typeface="Palatino Linotype"/>
                <a:cs typeface="Palatino Linotype"/>
              </a:rPr>
              <a:t>1-866-663-4735</a:t>
            </a:r>
            <a:endParaRPr lang="en-US" sz="3400" noProof="0" dirty="0">
              <a:latin typeface="Palatino Linotype"/>
              <a:cs typeface="Palatino Linotype"/>
            </a:endParaRPr>
          </a:p>
          <a:p>
            <a:pPr marL="1263650" lvl="1" indent="-337185">
              <a:lnSpc>
                <a:spcPct val="100000"/>
              </a:lnSpc>
              <a:spcBef>
                <a:spcPts val="505"/>
              </a:spcBef>
              <a:buClr>
                <a:srgbClr val="C00000"/>
              </a:buClr>
              <a:buFont typeface="Wingdings"/>
              <a:buChar char=""/>
              <a:tabLst>
                <a:tab pos="1264285" algn="l"/>
              </a:tabLst>
            </a:pPr>
            <a:r>
              <a:rPr lang="en-US" sz="3400" spc="-5" noProof="0" dirty="0">
                <a:solidFill>
                  <a:srgbClr val="001F5F"/>
                </a:solidFill>
                <a:latin typeface="Palatino Linotype"/>
                <a:cs typeface="Palatino Linotype"/>
              </a:rPr>
              <a:t>User </a:t>
            </a:r>
            <a:r>
              <a:rPr lang="en-US" sz="3400" spc="-10" noProof="0" dirty="0">
                <a:solidFill>
                  <a:srgbClr val="001F5F"/>
                </a:solidFill>
                <a:latin typeface="Palatino Linotype"/>
                <a:cs typeface="Palatino Linotype"/>
              </a:rPr>
              <a:t>ID</a:t>
            </a:r>
            <a:r>
              <a:rPr lang="en-US" sz="3400" spc="20" noProof="0" dirty="0">
                <a:solidFill>
                  <a:srgbClr val="001F5F"/>
                </a:solidFill>
                <a:latin typeface="Palatino Linotype"/>
                <a:cs typeface="Palatino Linotype"/>
              </a:rPr>
              <a:t> </a:t>
            </a:r>
            <a:r>
              <a:rPr lang="en-US" sz="3400" spc="-5" noProof="0" dirty="0">
                <a:solidFill>
                  <a:srgbClr val="001F5F"/>
                </a:solidFill>
                <a:latin typeface="Palatino Linotype"/>
                <a:cs typeface="Palatino Linotype"/>
              </a:rPr>
              <a:t>Required</a:t>
            </a:r>
            <a:endParaRPr lang="en-US" sz="3400" noProof="0" dirty="0">
              <a:latin typeface="Palatino Linotype"/>
              <a:cs typeface="Palatino Linotype"/>
            </a:endParaRPr>
          </a:p>
          <a:p>
            <a:pPr marL="1248410" lvl="1" indent="-321945">
              <a:lnSpc>
                <a:spcPct val="100000"/>
              </a:lnSpc>
              <a:spcBef>
                <a:spcPts val="490"/>
              </a:spcBef>
              <a:buClr>
                <a:srgbClr val="C00000"/>
              </a:buClr>
              <a:buFont typeface="Wingdings"/>
              <a:buChar char=""/>
              <a:tabLst>
                <a:tab pos="1249045" algn="l"/>
              </a:tabLst>
            </a:pPr>
            <a:r>
              <a:rPr lang="en-US" sz="3400" spc="-40" noProof="0" dirty="0">
                <a:solidFill>
                  <a:srgbClr val="001F5F"/>
                </a:solidFill>
                <a:latin typeface="Palatino Linotype"/>
                <a:cs typeface="Palatino Linotype"/>
              </a:rPr>
              <a:t>Available </a:t>
            </a:r>
            <a:r>
              <a:rPr lang="en-US" sz="3400" spc="-5" noProof="0" dirty="0">
                <a:solidFill>
                  <a:srgbClr val="001F5F"/>
                </a:solidFill>
                <a:latin typeface="Palatino Linotype"/>
                <a:cs typeface="Palatino Linotype"/>
              </a:rPr>
              <a:t>Monday – </a:t>
            </a:r>
            <a:r>
              <a:rPr lang="en-US" sz="3400" spc="-10" noProof="0" dirty="0">
                <a:solidFill>
                  <a:srgbClr val="001F5F"/>
                </a:solidFill>
                <a:latin typeface="Palatino Linotype"/>
                <a:cs typeface="Palatino Linotype"/>
              </a:rPr>
              <a:t>Friday</a:t>
            </a:r>
            <a:r>
              <a:rPr lang="en-US" sz="3400" spc="10" noProof="0" dirty="0">
                <a:solidFill>
                  <a:srgbClr val="001F5F"/>
                </a:solidFill>
                <a:latin typeface="Palatino Linotype"/>
                <a:cs typeface="Palatino Linotype"/>
              </a:rPr>
              <a:t> </a:t>
            </a:r>
            <a:r>
              <a:rPr lang="en-US" sz="3400" spc="-5" noProof="0" dirty="0">
                <a:solidFill>
                  <a:srgbClr val="001F5F"/>
                </a:solidFill>
                <a:latin typeface="Palatino Linotype"/>
                <a:cs typeface="Palatino Linotype"/>
              </a:rPr>
              <a:t>8am-6pm</a:t>
            </a:r>
            <a:endParaRPr lang="en-US" sz="3400" noProof="0" dirty="0">
              <a:latin typeface="Palatino Linotype"/>
              <a:cs typeface="Palatino Linotyp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85982" cy="775356"/>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1907285" y="1012952"/>
            <a:ext cx="7353300" cy="635000"/>
          </a:xfrm>
          <a:prstGeom prst="rect">
            <a:avLst/>
          </a:prstGeom>
        </p:spPr>
        <p:txBody>
          <a:bodyPr vert="horz" wrap="square" lIns="0" tIns="12065" rIns="0" bIns="0" rtlCol="0">
            <a:spAutoFit/>
          </a:bodyPr>
          <a:lstStyle/>
          <a:p>
            <a:pPr marL="12700">
              <a:lnSpc>
                <a:spcPct val="100000"/>
              </a:lnSpc>
              <a:spcBef>
                <a:spcPts val="95"/>
              </a:spcBef>
            </a:pPr>
            <a:r>
              <a:rPr lang="en-US" u="heavy" spc="-190" noProof="0" dirty="0">
                <a:solidFill>
                  <a:srgbClr val="001F5F"/>
                </a:solidFill>
                <a:uFill>
                  <a:solidFill>
                    <a:srgbClr val="001F5F"/>
                  </a:solidFill>
                </a:uFill>
              </a:rPr>
              <a:t>To </a:t>
            </a:r>
            <a:r>
              <a:rPr lang="en-US" u="heavy" spc="-5" noProof="0" dirty="0">
                <a:solidFill>
                  <a:srgbClr val="001F5F"/>
                </a:solidFill>
                <a:uFill>
                  <a:solidFill>
                    <a:srgbClr val="001F5F"/>
                  </a:solidFill>
                </a:uFill>
              </a:rPr>
              <a:t>Receive </a:t>
            </a:r>
            <a:r>
              <a:rPr lang="en-US" u="heavy" spc="-10" noProof="0" dirty="0">
                <a:solidFill>
                  <a:srgbClr val="001F5F"/>
                </a:solidFill>
                <a:uFill>
                  <a:solidFill>
                    <a:srgbClr val="001F5F"/>
                  </a:solidFill>
                </a:uFill>
              </a:rPr>
              <a:t>People </a:t>
            </a:r>
            <a:r>
              <a:rPr lang="en-US" u="heavy" spc="-5" noProof="0" dirty="0">
                <a:solidFill>
                  <a:srgbClr val="001F5F"/>
                </a:solidFill>
                <a:uFill>
                  <a:solidFill>
                    <a:srgbClr val="001F5F"/>
                  </a:solidFill>
                </a:uFill>
              </a:rPr>
              <a:t>First User</a:t>
            </a:r>
            <a:r>
              <a:rPr lang="en-US" u="heavy" spc="210" noProof="0" dirty="0">
                <a:solidFill>
                  <a:srgbClr val="001F5F"/>
                </a:solidFill>
                <a:uFill>
                  <a:solidFill>
                    <a:srgbClr val="001F5F"/>
                  </a:solidFill>
                </a:uFill>
              </a:rPr>
              <a:t> </a:t>
            </a:r>
            <a:r>
              <a:rPr lang="en-US" u="heavy" noProof="0" dirty="0">
                <a:solidFill>
                  <a:srgbClr val="001F5F"/>
                </a:solidFill>
                <a:uFill>
                  <a:solidFill>
                    <a:srgbClr val="001F5F"/>
                  </a:solidFill>
                </a:uFill>
              </a:rPr>
              <a:t>ID</a:t>
            </a:r>
          </a:p>
        </p:txBody>
      </p:sp>
      <p:sp>
        <p:nvSpPr>
          <p:cNvPr id="4" name="object 4"/>
          <p:cNvSpPr txBox="1"/>
          <p:nvPr/>
        </p:nvSpPr>
        <p:spPr>
          <a:xfrm>
            <a:off x="896518" y="1652091"/>
            <a:ext cx="9497695" cy="4030345"/>
          </a:xfrm>
          <a:prstGeom prst="rect">
            <a:avLst/>
          </a:prstGeom>
        </p:spPr>
        <p:txBody>
          <a:bodyPr vert="horz" wrap="square" lIns="0" tIns="12700" rIns="0" bIns="0" rtlCol="0">
            <a:spAutoFit/>
          </a:bodyPr>
          <a:lstStyle/>
          <a:p>
            <a:pPr marL="203200" marR="1294130" indent="-190500">
              <a:lnSpc>
                <a:spcPts val="3750"/>
              </a:lnSpc>
              <a:spcBef>
                <a:spcPts val="100"/>
              </a:spcBef>
              <a:buClr>
                <a:srgbClr val="C00000"/>
              </a:buClr>
              <a:buFont typeface="Wingdings"/>
              <a:buChar char=""/>
              <a:tabLst>
                <a:tab pos="241300" algn="l"/>
              </a:tabLst>
            </a:pPr>
            <a:r>
              <a:rPr lang="en-US" sz="3000" spc="-10" noProof="0" dirty="0">
                <a:solidFill>
                  <a:srgbClr val="001F5F"/>
                </a:solidFill>
                <a:latin typeface="Palatino Linotype"/>
                <a:cs typeface="Palatino Linotype"/>
              </a:rPr>
              <a:t>Employee </a:t>
            </a:r>
            <a:r>
              <a:rPr lang="en-US" sz="3000" spc="-5" noProof="0" dirty="0">
                <a:solidFill>
                  <a:srgbClr val="001F5F"/>
                </a:solidFill>
                <a:latin typeface="Palatino Linotype"/>
                <a:cs typeface="Palatino Linotype"/>
              </a:rPr>
              <a:t>information is </a:t>
            </a:r>
            <a:r>
              <a:rPr lang="en-US" sz="3000" noProof="0" dirty="0">
                <a:solidFill>
                  <a:srgbClr val="001F5F"/>
                </a:solidFill>
                <a:latin typeface="Palatino Linotype"/>
                <a:cs typeface="Palatino Linotype"/>
              </a:rPr>
              <a:t>entered into </a:t>
            </a:r>
            <a:r>
              <a:rPr lang="en-US" sz="3000" spc="-30" noProof="0" dirty="0">
                <a:solidFill>
                  <a:srgbClr val="001F5F"/>
                </a:solidFill>
                <a:latin typeface="Palatino Linotype"/>
                <a:cs typeface="Palatino Linotype"/>
              </a:rPr>
              <a:t>Workday  </a:t>
            </a:r>
            <a:r>
              <a:rPr lang="en-US" sz="3000" spc="-5" noProof="0" dirty="0">
                <a:solidFill>
                  <a:srgbClr val="001F5F"/>
                </a:solidFill>
                <a:latin typeface="Palatino Linotype"/>
                <a:cs typeface="Palatino Linotype"/>
              </a:rPr>
              <a:t>(onboarding </a:t>
            </a:r>
            <a:r>
              <a:rPr lang="en-US" sz="3000" noProof="0" dirty="0">
                <a:solidFill>
                  <a:srgbClr val="001F5F"/>
                </a:solidFill>
                <a:latin typeface="Palatino Linotype"/>
                <a:cs typeface="Palatino Linotype"/>
              </a:rPr>
              <a:t>completed </a:t>
            </a:r>
            <a:r>
              <a:rPr lang="en-US" sz="3000" spc="-5" noProof="0" dirty="0">
                <a:solidFill>
                  <a:srgbClr val="001F5F"/>
                </a:solidFill>
                <a:latin typeface="Palatino Linotype"/>
                <a:cs typeface="Palatino Linotype"/>
              </a:rPr>
              <a:t>in</a:t>
            </a:r>
            <a:r>
              <a:rPr lang="en-US" sz="3000" noProof="0" dirty="0">
                <a:solidFill>
                  <a:srgbClr val="001F5F"/>
                </a:solidFill>
                <a:latin typeface="Palatino Linotype"/>
                <a:cs typeface="Palatino Linotype"/>
              </a:rPr>
              <a:t> full)</a:t>
            </a:r>
            <a:endParaRPr lang="en-US" sz="3000" noProof="0" dirty="0">
              <a:latin typeface="Palatino Linotype"/>
              <a:cs typeface="Palatino Linotype"/>
            </a:endParaRPr>
          </a:p>
          <a:p>
            <a:pPr marL="241300" marR="5080" indent="-228600">
              <a:lnSpc>
                <a:spcPts val="3240"/>
              </a:lnSpc>
              <a:spcBef>
                <a:spcPts val="400"/>
              </a:spcBef>
              <a:buClr>
                <a:srgbClr val="C00000"/>
              </a:buClr>
              <a:buFont typeface="Wingdings"/>
              <a:buChar char=""/>
              <a:tabLst>
                <a:tab pos="241300" algn="l"/>
              </a:tabLst>
            </a:pPr>
            <a:r>
              <a:rPr lang="en-US" sz="3000" noProof="0" dirty="0">
                <a:solidFill>
                  <a:srgbClr val="001F5F"/>
                </a:solidFill>
                <a:latin typeface="Palatino Linotype"/>
                <a:cs typeface="Palatino Linotype"/>
              </a:rPr>
              <a:t>Daily </a:t>
            </a:r>
            <a:r>
              <a:rPr lang="en-US" sz="3000" spc="-5" noProof="0" dirty="0">
                <a:solidFill>
                  <a:srgbClr val="001F5F"/>
                </a:solidFill>
                <a:latin typeface="Palatino Linotype"/>
                <a:cs typeface="Palatino Linotype"/>
              </a:rPr>
              <a:t>electronic </a:t>
            </a:r>
            <a:r>
              <a:rPr lang="en-US" sz="3000" noProof="0" dirty="0">
                <a:solidFill>
                  <a:srgbClr val="001F5F"/>
                </a:solidFill>
                <a:latin typeface="Palatino Linotype"/>
                <a:cs typeface="Palatino Linotype"/>
              </a:rPr>
              <a:t>file </a:t>
            </a:r>
            <a:r>
              <a:rPr lang="en-US" sz="3000" spc="-5" noProof="0" dirty="0">
                <a:solidFill>
                  <a:srgbClr val="001F5F"/>
                </a:solidFill>
                <a:latin typeface="Palatino Linotype"/>
                <a:cs typeface="Palatino Linotype"/>
              </a:rPr>
              <a:t>is submitted to </a:t>
            </a:r>
            <a:r>
              <a:rPr lang="en-US" sz="3000" spc="-20" noProof="0" dirty="0">
                <a:solidFill>
                  <a:srgbClr val="001F5F"/>
                </a:solidFill>
                <a:latin typeface="Palatino Linotype"/>
                <a:cs typeface="Palatino Linotype"/>
              </a:rPr>
              <a:t>People </a:t>
            </a:r>
            <a:r>
              <a:rPr lang="en-US" sz="3000" spc="-5" noProof="0" dirty="0">
                <a:solidFill>
                  <a:srgbClr val="001F5F"/>
                </a:solidFill>
                <a:latin typeface="Palatino Linotype"/>
                <a:cs typeface="Palatino Linotype"/>
              </a:rPr>
              <a:t>First </a:t>
            </a:r>
            <a:r>
              <a:rPr lang="en-US" sz="3000" noProof="0" dirty="0">
                <a:solidFill>
                  <a:srgbClr val="001F5F"/>
                </a:solidFill>
                <a:latin typeface="Palatino Linotype"/>
                <a:cs typeface="Palatino Linotype"/>
              </a:rPr>
              <a:t>on hire  date.</a:t>
            </a:r>
            <a:endParaRPr lang="en-US" sz="3000" noProof="0" dirty="0">
              <a:latin typeface="Palatino Linotype"/>
              <a:cs typeface="Palatino Linotype"/>
            </a:endParaRPr>
          </a:p>
          <a:p>
            <a:pPr marL="241300" marR="88265" indent="-228600">
              <a:lnSpc>
                <a:spcPts val="3240"/>
              </a:lnSpc>
              <a:spcBef>
                <a:spcPts val="495"/>
              </a:spcBef>
              <a:buClr>
                <a:srgbClr val="C00000"/>
              </a:buClr>
              <a:buFont typeface="Wingdings"/>
              <a:buChar char=""/>
              <a:tabLst>
                <a:tab pos="241300" algn="l"/>
              </a:tabLst>
            </a:pPr>
            <a:r>
              <a:rPr lang="en-US" sz="3000" spc="-80" noProof="0" dirty="0">
                <a:solidFill>
                  <a:srgbClr val="001F5F"/>
                </a:solidFill>
                <a:latin typeface="Palatino Linotype"/>
                <a:cs typeface="Palatino Linotype"/>
              </a:rPr>
              <a:t>You </a:t>
            </a:r>
            <a:r>
              <a:rPr lang="en-US" sz="3000" spc="-10" noProof="0" dirty="0">
                <a:solidFill>
                  <a:srgbClr val="001F5F"/>
                </a:solidFill>
                <a:latin typeface="Palatino Linotype"/>
                <a:cs typeface="Palatino Linotype"/>
              </a:rPr>
              <a:t>will receive </a:t>
            </a:r>
            <a:r>
              <a:rPr lang="en-US" sz="3000" spc="-15" noProof="0" dirty="0">
                <a:solidFill>
                  <a:srgbClr val="001F5F"/>
                </a:solidFill>
                <a:latin typeface="Palatino Linotype"/>
                <a:cs typeface="Palatino Linotype"/>
              </a:rPr>
              <a:t>your People </a:t>
            </a:r>
            <a:r>
              <a:rPr lang="en-US" sz="3000" spc="-5" noProof="0" dirty="0">
                <a:solidFill>
                  <a:srgbClr val="001F5F"/>
                </a:solidFill>
                <a:latin typeface="Palatino Linotype"/>
                <a:cs typeface="Palatino Linotype"/>
              </a:rPr>
              <a:t>First </a:t>
            </a:r>
            <a:r>
              <a:rPr lang="en-US" sz="3000" noProof="0" dirty="0">
                <a:solidFill>
                  <a:srgbClr val="001F5F"/>
                </a:solidFill>
                <a:latin typeface="Palatino Linotype"/>
                <a:cs typeface="Palatino Linotype"/>
              </a:rPr>
              <a:t>ID from the Benefits  </a:t>
            </a:r>
            <a:r>
              <a:rPr lang="en-US" sz="3000" spc="-5" noProof="0" dirty="0">
                <a:solidFill>
                  <a:srgbClr val="001F5F"/>
                </a:solidFill>
                <a:latin typeface="Palatino Linotype"/>
                <a:cs typeface="Palatino Linotype"/>
              </a:rPr>
              <a:t>office </a:t>
            </a:r>
            <a:r>
              <a:rPr lang="en-US" sz="3000" noProof="0" dirty="0">
                <a:solidFill>
                  <a:srgbClr val="001F5F"/>
                </a:solidFill>
                <a:latin typeface="Palatino Linotype"/>
                <a:cs typeface="Palatino Linotype"/>
              </a:rPr>
              <a:t>via</a:t>
            </a:r>
            <a:r>
              <a:rPr lang="en-US" sz="3000" spc="15" noProof="0" dirty="0">
                <a:solidFill>
                  <a:srgbClr val="001F5F"/>
                </a:solidFill>
                <a:latin typeface="Palatino Linotype"/>
                <a:cs typeface="Palatino Linotype"/>
              </a:rPr>
              <a:t> </a:t>
            </a:r>
            <a:r>
              <a:rPr lang="en-US" sz="3000" noProof="0" dirty="0">
                <a:solidFill>
                  <a:srgbClr val="001F5F"/>
                </a:solidFill>
                <a:latin typeface="Palatino Linotype"/>
                <a:cs typeface="Palatino Linotype"/>
              </a:rPr>
              <a:t>e-mail.</a:t>
            </a:r>
            <a:endParaRPr lang="en-US" sz="3000" noProof="0" dirty="0">
              <a:latin typeface="Palatino Linotype"/>
              <a:cs typeface="Palatino Linotype"/>
            </a:endParaRPr>
          </a:p>
          <a:p>
            <a:pPr marL="241300" marR="38735" indent="-228600">
              <a:lnSpc>
                <a:spcPct val="90000"/>
              </a:lnSpc>
              <a:spcBef>
                <a:spcPts val="455"/>
              </a:spcBef>
              <a:buClr>
                <a:srgbClr val="C00000"/>
              </a:buClr>
              <a:buFont typeface="Wingdings"/>
              <a:buChar char=""/>
              <a:tabLst>
                <a:tab pos="241300" algn="l"/>
              </a:tabLst>
            </a:pPr>
            <a:r>
              <a:rPr lang="en-US" sz="3000" spc="-20" noProof="0" dirty="0">
                <a:solidFill>
                  <a:srgbClr val="001F5F"/>
                </a:solidFill>
                <a:latin typeface="Palatino Linotype"/>
                <a:cs typeface="Palatino Linotype"/>
              </a:rPr>
              <a:t>People </a:t>
            </a:r>
            <a:r>
              <a:rPr lang="en-US" sz="3000" spc="-5" noProof="0" dirty="0">
                <a:solidFill>
                  <a:srgbClr val="001F5F"/>
                </a:solidFill>
                <a:latin typeface="Palatino Linotype"/>
                <a:cs typeface="Palatino Linotype"/>
              </a:rPr>
              <a:t>First </a:t>
            </a:r>
            <a:r>
              <a:rPr lang="en-US" sz="3000" noProof="0" dirty="0">
                <a:solidFill>
                  <a:srgbClr val="001F5F"/>
                </a:solidFill>
                <a:latin typeface="Palatino Linotype"/>
                <a:cs typeface="Palatino Linotype"/>
              </a:rPr>
              <a:t>also mails </a:t>
            </a:r>
            <a:r>
              <a:rPr lang="en-US" sz="3000" spc="-5" noProof="0" dirty="0">
                <a:solidFill>
                  <a:srgbClr val="001F5F"/>
                </a:solidFill>
                <a:latin typeface="Palatino Linotype"/>
                <a:cs typeface="Palatino Linotype"/>
              </a:rPr>
              <a:t>informational packet </a:t>
            </a:r>
            <a:r>
              <a:rPr lang="en-US" sz="3000" noProof="0" dirty="0">
                <a:solidFill>
                  <a:srgbClr val="001F5F"/>
                </a:solidFill>
                <a:latin typeface="Palatino Linotype"/>
                <a:cs typeface="Palatino Linotype"/>
              </a:rPr>
              <a:t>(including  User </a:t>
            </a:r>
            <a:r>
              <a:rPr lang="en-US" sz="3000" spc="-5" noProof="0" dirty="0">
                <a:solidFill>
                  <a:srgbClr val="001F5F"/>
                </a:solidFill>
                <a:latin typeface="Palatino Linotype"/>
                <a:cs typeface="Palatino Linotype"/>
              </a:rPr>
              <a:t>ID) to </a:t>
            </a:r>
            <a:r>
              <a:rPr lang="en-US" sz="3000" spc="-40" noProof="0" dirty="0">
                <a:solidFill>
                  <a:srgbClr val="001F5F"/>
                </a:solidFill>
                <a:latin typeface="Palatino Linotype"/>
                <a:cs typeface="Palatino Linotype"/>
              </a:rPr>
              <a:t>employee’s </a:t>
            </a:r>
            <a:r>
              <a:rPr lang="en-US" sz="3000" spc="-5" noProof="0" dirty="0">
                <a:solidFill>
                  <a:srgbClr val="001F5F"/>
                </a:solidFill>
                <a:latin typeface="Palatino Linotype"/>
                <a:cs typeface="Palatino Linotype"/>
              </a:rPr>
              <a:t>home </a:t>
            </a:r>
            <a:r>
              <a:rPr lang="en-US" sz="3000" noProof="0" dirty="0">
                <a:solidFill>
                  <a:srgbClr val="001F5F"/>
                </a:solidFill>
                <a:latin typeface="Palatino Linotype"/>
                <a:cs typeface="Palatino Linotype"/>
              </a:rPr>
              <a:t>address, </a:t>
            </a:r>
            <a:r>
              <a:rPr lang="en-US" sz="3000" b="1" noProof="0" dirty="0">
                <a:solidFill>
                  <a:srgbClr val="001F5F"/>
                </a:solidFill>
                <a:latin typeface="Palatino Linotype"/>
                <a:cs typeface="Palatino Linotype"/>
              </a:rPr>
              <a:t>as </a:t>
            </a:r>
            <a:r>
              <a:rPr lang="en-US" sz="3000" b="1" spc="-5" noProof="0" dirty="0">
                <a:solidFill>
                  <a:srgbClr val="001F5F"/>
                </a:solidFill>
                <a:latin typeface="Palatino Linotype"/>
                <a:cs typeface="Palatino Linotype"/>
              </a:rPr>
              <a:t>listed </a:t>
            </a:r>
            <a:r>
              <a:rPr lang="en-US" sz="3000" b="1" noProof="0" dirty="0">
                <a:solidFill>
                  <a:srgbClr val="001F5F"/>
                </a:solidFill>
                <a:latin typeface="Palatino Linotype"/>
                <a:cs typeface="Palatino Linotype"/>
              </a:rPr>
              <a:t>in  </a:t>
            </a:r>
            <a:r>
              <a:rPr lang="en-US" sz="3000" b="1" spc="-35" noProof="0" dirty="0">
                <a:solidFill>
                  <a:srgbClr val="001F5F"/>
                </a:solidFill>
                <a:latin typeface="Palatino Linotype"/>
                <a:cs typeface="Palatino Linotype"/>
              </a:rPr>
              <a:t>Workday</a:t>
            </a:r>
            <a:r>
              <a:rPr lang="en-US" sz="3000" spc="-35" noProof="0" dirty="0">
                <a:solidFill>
                  <a:srgbClr val="001F5F"/>
                </a:solidFill>
                <a:latin typeface="Palatino Linotype"/>
                <a:cs typeface="Palatino Linotype"/>
              </a:rPr>
              <a:t>.</a:t>
            </a:r>
            <a:endParaRPr lang="en-US" sz="3000" noProof="0" dirty="0">
              <a:latin typeface="Palatino Linotype"/>
              <a:cs typeface="Palatino Linotyp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1165656" y="586181"/>
            <a:ext cx="7052309" cy="1184275"/>
          </a:xfrm>
          <a:prstGeom prst="rect">
            <a:avLst/>
          </a:prstGeom>
        </p:spPr>
        <p:txBody>
          <a:bodyPr vert="horz" wrap="square" lIns="0" tIns="81280" rIns="0" bIns="0" rtlCol="0">
            <a:spAutoFit/>
          </a:bodyPr>
          <a:lstStyle/>
          <a:p>
            <a:pPr marL="12700" marR="5080">
              <a:lnSpc>
                <a:spcPts val="4320"/>
              </a:lnSpc>
              <a:spcBef>
                <a:spcPts val="640"/>
              </a:spcBef>
            </a:pPr>
            <a:r>
              <a:rPr lang="en-US" spc="-5" noProof="0" dirty="0">
                <a:solidFill>
                  <a:srgbClr val="FFFFFF"/>
                </a:solidFill>
              </a:rPr>
              <a:t>People </a:t>
            </a:r>
            <a:r>
              <a:rPr lang="en-US" noProof="0" dirty="0">
                <a:solidFill>
                  <a:srgbClr val="FFFFFF"/>
                </a:solidFill>
              </a:rPr>
              <a:t>First default</a:t>
            </a:r>
            <a:r>
              <a:rPr lang="en-US" spc="-60" noProof="0" dirty="0">
                <a:solidFill>
                  <a:srgbClr val="FFFFFF"/>
                </a:solidFill>
              </a:rPr>
              <a:t> </a:t>
            </a:r>
            <a:r>
              <a:rPr lang="en-US" spc="-5" noProof="0" dirty="0">
                <a:solidFill>
                  <a:srgbClr val="FFFFFF"/>
                </a:solidFill>
              </a:rPr>
              <a:t>password:  </a:t>
            </a:r>
            <a:r>
              <a:rPr lang="en-US" spc="-5" noProof="0" dirty="0" err="1">
                <a:solidFill>
                  <a:srgbClr val="FFFFFF"/>
                </a:solidFill>
              </a:rPr>
              <a:t>Pf</a:t>
            </a:r>
            <a:r>
              <a:rPr lang="en-US" spc="-5" noProof="0" dirty="0">
                <a:solidFill>
                  <a:srgbClr val="FFFFFF"/>
                </a:solidFill>
              </a:rPr>
              <a:t> + Birthdate =</a:t>
            </a:r>
            <a:r>
              <a:rPr lang="en-US" spc="5" noProof="0" dirty="0">
                <a:solidFill>
                  <a:srgbClr val="FFFFFF"/>
                </a:solidFill>
              </a:rPr>
              <a:t> </a:t>
            </a:r>
            <a:r>
              <a:rPr lang="en-US" spc="-10" noProof="0" dirty="0" err="1">
                <a:solidFill>
                  <a:srgbClr val="FFFFFF"/>
                </a:solidFill>
              </a:rPr>
              <a:t>PfMMDDYY</a:t>
            </a:r>
            <a:endParaRPr lang="en-US" spc="-10" noProof="0" dirty="0">
              <a:solidFill>
                <a:srgbClr val="FFFFFF"/>
              </a:solidFill>
            </a:endParaRPr>
          </a:p>
        </p:txBody>
      </p:sp>
      <p:sp>
        <p:nvSpPr>
          <p:cNvPr id="4" name="object 4" descr="People First Login screen"/>
          <p:cNvSpPr/>
          <p:nvPr/>
        </p:nvSpPr>
        <p:spPr>
          <a:xfrm>
            <a:off x="919733" y="2377440"/>
            <a:ext cx="10352531" cy="4663440"/>
          </a:xfrm>
          <a:prstGeom prst="rect">
            <a:avLst/>
          </a:prstGeom>
          <a:blipFill>
            <a:blip r:embed="rId3" cstate="screen">
              <a:extLst>
                <a:ext uri="{28A0092B-C50C-407E-A947-70E740481C1C}">
                  <a14:useLocalDpi xmlns:a14="http://schemas.microsoft.com/office/drawing/2010/main"/>
                </a:ext>
              </a:extLst>
            </a:blip>
            <a:stretch>
              <a:fillRect t="-10134" b="11474"/>
            </a:stretch>
          </a:blipFill>
        </p:spPr>
        <p:txBody>
          <a:bodyPr wrap="square" lIns="0" tIns="0" rIns="0" bIns="0" rtlCol="0"/>
          <a:lstStyle/>
          <a:p>
            <a:endParaRPr lang="en-US" noProof="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3059429" y="592073"/>
            <a:ext cx="5354955" cy="574040"/>
          </a:xfrm>
          <a:prstGeom prst="rect">
            <a:avLst/>
          </a:prstGeom>
        </p:spPr>
        <p:txBody>
          <a:bodyPr vert="horz" wrap="square" lIns="0" tIns="12700" rIns="0" bIns="0" rtlCol="0">
            <a:spAutoFit/>
          </a:bodyPr>
          <a:lstStyle/>
          <a:p>
            <a:pPr marL="12700">
              <a:lnSpc>
                <a:spcPct val="100000"/>
              </a:lnSpc>
              <a:spcBef>
                <a:spcPts val="100"/>
              </a:spcBef>
            </a:pPr>
            <a:r>
              <a:rPr lang="en-US" sz="3600" u="heavy" spc="-5" noProof="0" dirty="0">
                <a:solidFill>
                  <a:srgbClr val="FFFFFF"/>
                </a:solidFill>
                <a:uFill>
                  <a:solidFill>
                    <a:srgbClr val="FFFFFF"/>
                  </a:solidFill>
                </a:uFill>
              </a:rPr>
              <a:t>Insurance </a:t>
            </a:r>
            <a:r>
              <a:rPr lang="en-US" sz="3600" u="heavy" noProof="0" dirty="0">
                <a:solidFill>
                  <a:srgbClr val="FFFFFF"/>
                </a:solidFill>
                <a:uFill>
                  <a:solidFill>
                    <a:srgbClr val="FFFFFF"/>
                  </a:solidFill>
                </a:uFill>
              </a:rPr>
              <a:t>Effective</a:t>
            </a:r>
            <a:r>
              <a:rPr lang="en-US" sz="3600" u="heavy" spc="-80" noProof="0" dirty="0">
                <a:solidFill>
                  <a:srgbClr val="FFFFFF"/>
                </a:solidFill>
                <a:uFill>
                  <a:solidFill>
                    <a:srgbClr val="FFFFFF"/>
                  </a:solidFill>
                </a:uFill>
              </a:rPr>
              <a:t> </a:t>
            </a:r>
            <a:r>
              <a:rPr lang="en-US" sz="3600" u="heavy" spc="-5" noProof="0" dirty="0">
                <a:solidFill>
                  <a:srgbClr val="FFFFFF"/>
                </a:solidFill>
                <a:uFill>
                  <a:solidFill>
                    <a:srgbClr val="FFFFFF"/>
                  </a:solidFill>
                </a:uFill>
              </a:rPr>
              <a:t>Dates</a:t>
            </a:r>
            <a:endParaRPr lang="en-US" sz="3600" noProof="0" dirty="0"/>
          </a:p>
        </p:txBody>
      </p:sp>
      <p:sp>
        <p:nvSpPr>
          <p:cNvPr id="4" name="object 4">
            <a:extLst>
              <a:ext uri="{C183D7F6-B498-43B3-948B-1728B52AA6E4}">
                <adec:decorative xmlns:adec="http://schemas.microsoft.com/office/drawing/2017/decorative" val="1"/>
              </a:ext>
            </a:extLst>
          </p:cNvPr>
          <p:cNvSpPr/>
          <p:nvPr/>
        </p:nvSpPr>
        <p:spPr>
          <a:xfrm>
            <a:off x="2455164" y="2947289"/>
            <a:ext cx="6460490" cy="0"/>
          </a:xfrm>
          <a:custGeom>
            <a:avLst/>
            <a:gdLst/>
            <a:ahLst/>
            <a:cxnLst/>
            <a:rect l="l" t="t" r="r" b="b"/>
            <a:pathLst>
              <a:path w="6460490">
                <a:moveTo>
                  <a:pt x="0" y="0"/>
                </a:moveTo>
                <a:lnTo>
                  <a:pt x="6460236" y="0"/>
                </a:lnTo>
              </a:path>
            </a:pathLst>
          </a:custGeom>
          <a:ln w="24383">
            <a:solidFill>
              <a:srgbClr val="F1F1F1"/>
            </a:solidFill>
          </a:ln>
        </p:spPr>
        <p:txBody>
          <a:bodyPr wrap="square" lIns="0" tIns="0" rIns="0" bIns="0" rtlCol="0"/>
          <a:lstStyle/>
          <a:p>
            <a:endParaRPr lang="en-US" noProof="0" dirty="0"/>
          </a:p>
        </p:txBody>
      </p:sp>
      <p:sp>
        <p:nvSpPr>
          <p:cNvPr id="5" name="object 5"/>
          <p:cNvSpPr txBox="1"/>
          <p:nvPr/>
        </p:nvSpPr>
        <p:spPr>
          <a:xfrm>
            <a:off x="40640" y="1118971"/>
            <a:ext cx="11390630" cy="5113020"/>
          </a:xfrm>
          <a:prstGeom prst="rect">
            <a:avLst/>
          </a:prstGeom>
        </p:spPr>
        <p:txBody>
          <a:bodyPr vert="horz" wrap="square" lIns="0" tIns="12700" rIns="0" bIns="0" rtlCol="0">
            <a:spAutoFit/>
          </a:bodyPr>
          <a:lstStyle/>
          <a:p>
            <a:pPr marL="50800" marR="238760">
              <a:lnSpc>
                <a:spcPct val="125899"/>
              </a:lnSpc>
              <a:spcBef>
                <a:spcPts val="100"/>
              </a:spcBef>
            </a:pPr>
            <a:r>
              <a:rPr lang="en-US" sz="3200" spc="-10" noProof="0" dirty="0">
                <a:solidFill>
                  <a:srgbClr val="F1F1F1"/>
                </a:solidFill>
                <a:latin typeface="Palatino Linotype"/>
                <a:cs typeface="Palatino Linotype"/>
              </a:rPr>
              <a:t>Employees </a:t>
            </a:r>
            <a:r>
              <a:rPr lang="en-US" sz="3200" spc="-15" noProof="0" dirty="0">
                <a:solidFill>
                  <a:srgbClr val="F1F1F1"/>
                </a:solidFill>
                <a:latin typeface="Palatino Linotype"/>
                <a:cs typeface="Palatino Linotype"/>
              </a:rPr>
              <a:t>have </a:t>
            </a:r>
            <a:r>
              <a:rPr lang="en-US" sz="3200" b="1" u="heavy" noProof="0" dirty="0">
                <a:solidFill>
                  <a:schemeClr val="bg1"/>
                </a:solidFill>
                <a:uFill>
                  <a:solidFill>
                    <a:srgbClr val="C00000"/>
                  </a:solidFill>
                </a:uFill>
                <a:latin typeface="Palatino Linotype"/>
                <a:cs typeface="Palatino Linotype"/>
              </a:rPr>
              <a:t>60 days</a:t>
            </a:r>
            <a:r>
              <a:rPr lang="en-US" sz="3200" b="1" noProof="0" dirty="0">
                <a:solidFill>
                  <a:srgbClr val="C00000"/>
                </a:solidFill>
                <a:latin typeface="Palatino Linotype"/>
                <a:cs typeface="Palatino Linotype"/>
              </a:rPr>
              <a:t> </a:t>
            </a:r>
            <a:r>
              <a:rPr lang="en-US" sz="3200" spc="-5" noProof="0" dirty="0">
                <a:solidFill>
                  <a:srgbClr val="F1F1F1"/>
                </a:solidFill>
                <a:latin typeface="Palatino Linotype"/>
                <a:cs typeface="Palatino Linotype"/>
              </a:rPr>
              <a:t>from hire </a:t>
            </a:r>
            <a:r>
              <a:rPr lang="en-US" sz="3200" noProof="0" dirty="0">
                <a:solidFill>
                  <a:srgbClr val="F1F1F1"/>
                </a:solidFill>
                <a:latin typeface="Palatino Linotype"/>
                <a:cs typeface="Palatino Linotype"/>
              </a:rPr>
              <a:t>date </a:t>
            </a:r>
            <a:r>
              <a:rPr lang="en-US" sz="3200" spc="-5" noProof="0" dirty="0">
                <a:solidFill>
                  <a:srgbClr val="F1F1F1"/>
                </a:solidFill>
                <a:latin typeface="Palatino Linotype"/>
                <a:cs typeface="Palatino Linotype"/>
              </a:rPr>
              <a:t>to </a:t>
            </a:r>
            <a:r>
              <a:rPr lang="en-US" sz="3200" noProof="0" dirty="0">
                <a:solidFill>
                  <a:srgbClr val="F1F1F1"/>
                </a:solidFill>
                <a:latin typeface="Palatino Linotype"/>
                <a:cs typeface="Palatino Linotype"/>
              </a:rPr>
              <a:t>enroll in </a:t>
            </a:r>
            <a:r>
              <a:rPr lang="en-US" sz="3200" spc="-5" noProof="0" dirty="0">
                <a:solidFill>
                  <a:srgbClr val="F1F1F1"/>
                </a:solidFill>
                <a:latin typeface="Palatino Linotype"/>
                <a:cs typeface="Palatino Linotype"/>
              </a:rPr>
              <a:t>insurance.  </a:t>
            </a:r>
            <a:r>
              <a:rPr lang="en-US" sz="3200" noProof="0" dirty="0">
                <a:solidFill>
                  <a:srgbClr val="F1F1F1"/>
                </a:solidFill>
                <a:latin typeface="Palatino Linotype"/>
                <a:cs typeface="Palatino Linotype"/>
              </a:rPr>
              <a:t>The </a:t>
            </a:r>
            <a:r>
              <a:rPr lang="en-US" sz="3200" b="1" i="1" u="heavy" noProof="0" dirty="0">
                <a:solidFill>
                  <a:srgbClr val="F1F1F1"/>
                </a:solidFill>
                <a:uFill>
                  <a:solidFill>
                    <a:srgbClr val="F1F1F1"/>
                  </a:solidFill>
                </a:uFill>
                <a:latin typeface="Palatino Linotype"/>
                <a:cs typeface="Palatino Linotype"/>
              </a:rPr>
              <a:t>earliest effective </a:t>
            </a:r>
            <a:r>
              <a:rPr lang="en-US" sz="3200" b="1" i="1" u="heavy" spc="-5" noProof="0" dirty="0">
                <a:solidFill>
                  <a:srgbClr val="F1F1F1"/>
                </a:solidFill>
                <a:uFill>
                  <a:solidFill>
                    <a:srgbClr val="F1F1F1"/>
                  </a:solidFill>
                </a:uFill>
                <a:latin typeface="Palatino Linotype"/>
                <a:cs typeface="Palatino Linotype"/>
              </a:rPr>
              <a:t>date</a:t>
            </a:r>
            <a:r>
              <a:rPr lang="en-US" sz="3200" b="1" i="1" spc="-5" noProof="0" dirty="0">
                <a:solidFill>
                  <a:srgbClr val="F1F1F1"/>
                </a:solidFill>
                <a:latin typeface="Palatino Linotype"/>
                <a:cs typeface="Palatino Linotype"/>
              </a:rPr>
              <a:t> </a:t>
            </a:r>
            <a:r>
              <a:rPr lang="en-US" sz="3200" spc="-5" noProof="0" dirty="0">
                <a:solidFill>
                  <a:srgbClr val="F1F1F1"/>
                </a:solidFill>
                <a:latin typeface="Palatino Linotype"/>
                <a:cs typeface="Palatino Linotype"/>
              </a:rPr>
              <a:t>for </a:t>
            </a:r>
            <a:r>
              <a:rPr lang="en-US" sz="3200" b="1" noProof="0" dirty="0">
                <a:solidFill>
                  <a:srgbClr val="F1F1F1"/>
                </a:solidFill>
                <a:latin typeface="Palatino Linotype"/>
                <a:cs typeface="Palatino Linotype"/>
              </a:rPr>
              <a:t>health insurance </a:t>
            </a:r>
            <a:r>
              <a:rPr lang="en-US" sz="3200" spc="-5" noProof="0" dirty="0">
                <a:solidFill>
                  <a:srgbClr val="F1F1F1"/>
                </a:solidFill>
                <a:latin typeface="Palatino Linotype"/>
                <a:cs typeface="Palatino Linotype"/>
              </a:rPr>
              <a:t>is</a:t>
            </a:r>
            <a:r>
              <a:rPr lang="en-US" sz="3200" spc="-95" noProof="0" dirty="0">
                <a:solidFill>
                  <a:srgbClr val="F1F1F1"/>
                </a:solidFill>
                <a:latin typeface="Palatino Linotype"/>
                <a:cs typeface="Palatino Linotype"/>
              </a:rPr>
              <a:t> </a:t>
            </a:r>
            <a:r>
              <a:rPr lang="en-US" sz="3200" spc="-5" noProof="0" dirty="0">
                <a:solidFill>
                  <a:srgbClr val="F1F1F1"/>
                </a:solidFill>
                <a:latin typeface="Palatino Linotype"/>
                <a:cs typeface="Palatino Linotype"/>
              </a:rPr>
              <a:t>the:</a:t>
            </a:r>
            <a:endParaRPr lang="en-US" sz="3200" noProof="0" dirty="0">
              <a:latin typeface="Palatino Linotype"/>
              <a:cs typeface="Palatino Linotype"/>
            </a:endParaRPr>
          </a:p>
          <a:p>
            <a:pPr marL="2414270">
              <a:lnSpc>
                <a:spcPct val="100000"/>
              </a:lnSpc>
              <a:spcBef>
                <a:spcPts val="1005"/>
              </a:spcBef>
            </a:pPr>
            <a:r>
              <a:rPr lang="en-US" sz="3200" b="1" spc="5" noProof="0" dirty="0">
                <a:solidFill>
                  <a:srgbClr val="F1F1F1"/>
                </a:solidFill>
                <a:latin typeface="Palatino Linotype"/>
                <a:cs typeface="Palatino Linotype"/>
              </a:rPr>
              <a:t>1</a:t>
            </a:r>
            <a:r>
              <a:rPr lang="en-US" sz="3150" b="1" spc="7" baseline="25132" noProof="0" dirty="0">
                <a:solidFill>
                  <a:srgbClr val="F1F1F1"/>
                </a:solidFill>
                <a:latin typeface="Palatino Linotype"/>
                <a:cs typeface="Palatino Linotype"/>
              </a:rPr>
              <a:t>st </a:t>
            </a:r>
            <a:r>
              <a:rPr lang="en-US" sz="3200" b="1" noProof="0" dirty="0">
                <a:solidFill>
                  <a:srgbClr val="F1F1F1"/>
                </a:solidFill>
                <a:latin typeface="Palatino Linotype"/>
                <a:cs typeface="Palatino Linotype"/>
              </a:rPr>
              <a:t>day of </a:t>
            </a:r>
            <a:r>
              <a:rPr lang="en-US" sz="3200" b="1" spc="-5" noProof="0" dirty="0">
                <a:solidFill>
                  <a:srgbClr val="F1F1F1"/>
                </a:solidFill>
                <a:latin typeface="Palatino Linotype"/>
                <a:cs typeface="Palatino Linotype"/>
              </a:rPr>
              <a:t>the month following</a:t>
            </a:r>
            <a:r>
              <a:rPr lang="en-US" sz="3200" b="1" spc="-365" noProof="0" dirty="0">
                <a:solidFill>
                  <a:srgbClr val="F1F1F1"/>
                </a:solidFill>
                <a:latin typeface="Palatino Linotype"/>
                <a:cs typeface="Palatino Linotype"/>
              </a:rPr>
              <a:t> </a:t>
            </a:r>
            <a:r>
              <a:rPr lang="en-US" sz="3200" b="1" noProof="0" dirty="0">
                <a:solidFill>
                  <a:srgbClr val="F1F1F1"/>
                </a:solidFill>
                <a:latin typeface="Palatino Linotype"/>
                <a:cs typeface="Palatino Linotype"/>
              </a:rPr>
              <a:t>hire.</a:t>
            </a:r>
            <a:endParaRPr lang="en-US" sz="3200" noProof="0" dirty="0">
              <a:latin typeface="Palatino Linotype"/>
              <a:cs typeface="Palatino Linotype"/>
            </a:endParaRPr>
          </a:p>
          <a:p>
            <a:pPr>
              <a:lnSpc>
                <a:spcPct val="100000"/>
              </a:lnSpc>
              <a:spcBef>
                <a:spcPts val="35"/>
              </a:spcBef>
            </a:pPr>
            <a:endParaRPr lang="en-US" sz="2850" noProof="0" dirty="0">
              <a:latin typeface="Palatino Linotype"/>
              <a:cs typeface="Palatino Linotype"/>
            </a:endParaRPr>
          </a:p>
          <a:p>
            <a:pPr marL="50800" marR="861060">
              <a:lnSpc>
                <a:spcPct val="100000"/>
              </a:lnSpc>
            </a:pPr>
            <a:r>
              <a:rPr lang="en-US" sz="3200" noProof="0" dirty="0">
                <a:solidFill>
                  <a:srgbClr val="F1F1F1"/>
                </a:solidFill>
                <a:latin typeface="Palatino Linotype"/>
                <a:cs typeface="Palatino Linotype"/>
              </a:rPr>
              <a:t>Example: If </a:t>
            </a:r>
            <a:r>
              <a:rPr lang="en-US" sz="3200" spc="-25" noProof="0" dirty="0">
                <a:solidFill>
                  <a:srgbClr val="F1F1F1"/>
                </a:solidFill>
                <a:latin typeface="Palatino Linotype"/>
                <a:cs typeface="Palatino Linotype"/>
              </a:rPr>
              <a:t>you </a:t>
            </a:r>
            <a:r>
              <a:rPr lang="en-US" sz="3200" noProof="0" dirty="0">
                <a:solidFill>
                  <a:srgbClr val="F1F1F1"/>
                </a:solidFill>
                <a:latin typeface="Palatino Linotype"/>
                <a:cs typeface="Palatino Linotype"/>
              </a:rPr>
              <a:t>are </a:t>
            </a:r>
            <a:r>
              <a:rPr lang="en-US" sz="3200" spc="-5" noProof="0" dirty="0">
                <a:solidFill>
                  <a:srgbClr val="F1F1F1"/>
                </a:solidFill>
                <a:latin typeface="Palatino Linotype"/>
                <a:cs typeface="Palatino Linotype"/>
              </a:rPr>
              <a:t>hired </a:t>
            </a:r>
            <a:r>
              <a:rPr lang="en-US" sz="3200" noProof="0" dirty="0">
                <a:solidFill>
                  <a:srgbClr val="F1F1F1"/>
                </a:solidFill>
                <a:latin typeface="Palatino Linotype"/>
                <a:cs typeface="Palatino Linotype"/>
              </a:rPr>
              <a:t>on May 9, 2023, </a:t>
            </a:r>
            <a:r>
              <a:rPr lang="en-US" sz="3200" spc="-5" noProof="0" dirty="0">
                <a:solidFill>
                  <a:srgbClr val="F1F1F1"/>
                </a:solidFill>
                <a:latin typeface="Palatino Linotype"/>
                <a:cs typeface="Palatino Linotype"/>
              </a:rPr>
              <a:t>the </a:t>
            </a:r>
            <a:r>
              <a:rPr lang="en-US" sz="3200" noProof="0" dirty="0">
                <a:solidFill>
                  <a:srgbClr val="F1F1F1"/>
                </a:solidFill>
                <a:latin typeface="Palatino Linotype"/>
                <a:cs typeface="Palatino Linotype"/>
              </a:rPr>
              <a:t>earliest </a:t>
            </a:r>
            <a:r>
              <a:rPr lang="en-US" sz="3200" spc="-15" noProof="0" dirty="0">
                <a:solidFill>
                  <a:srgbClr val="F1F1F1"/>
                </a:solidFill>
                <a:latin typeface="Palatino Linotype"/>
                <a:cs typeface="Palatino Linotype"/>
              </a:rPr>
              <a:t>your  </a:t>
            </a:r>
            <a:r>
              <a:rPr lang="en-US" sz="3200" spc="-5" noProof="0" dirty="0">
                <a:solidFill>
                  <a:srgbClr val="F1F1F1"/>
                </a:solidFill>
                <a:latin typeface="Palatino Linotype"/>
                <a:cs typeface="Palatino Linotype"/>
              </a:rPr>
              <a:t>health insurance coverage </a:t>
            </a:r>
            <a:r>
              <a:rPr lang="en-US" sz="3200" noProof="0" dirty="0">
                <a:solidFill>
                  <a:srgbClr val="F1F1F1"/>
                </a:solidFill>
                <a:latin typeface="Palatino Linotype"/>
                <a:cs typeface="Palatino Linotype"/>
              </a:rPr>
              <a:t>can be </a:t>
            </a:r>
            <a:r>
              <a:rPr lang="en-US" sz="3200" spc="-10" noProof="0" dirty="0">
                <a:solidFill>
                  <a:srgbClr val="F1F1F1"/>
                </a:solidFill>
                <a:latin typeface="Palatino Linotype"/>
                <a:cs typeface="Palatino Linotype"/>
              </a:rPr>
              <a:t>active </a:t>
            </a:r>
            <a:r>
              <a:rPr lang="en-US" sz="3200" spc="-5" noProof="0" dirty="0">
                <a:solidFill>
                  <a:srgbClr val="F1F1F1"/>
                </a:solidFill>
                <a:latin typeface="Palatino Linotype"/>
                <a:cs typeface="Palatino Linotype"/>
              </a:rPr>
              <a:t>is June </a:t>
            </a:r>
            <a:r>
              <a:rPr lang="en-US" sz="3200" noProof="0" dirty="0">
                <a:solidFill>
                  <a:srgbClr val="F1F1F1"/>
                </a:solidFill>
                <a:latin typeface="Palatino Linotype"/>
                <a:cs typeface="Palatino Linotype"/>
              </a:rPr>
              <a:t>1,</a:t>
            </a:r>
            <a:r>
              <a:rPr lang="en-US" sz="3200" spc="20" noProof="0" dirty="0">
                <a:solidFill>
                  <a:srgbClr val="F1F1F1"/>
                </a:solidFill>
                <a:latin typeface="Palatino Linotype"/>
                <a:cs typeface="Palatino Linotype"/>
              </a:rPr>
              <a:t> </a:t>
            </a:r>
            <a:r>
              <a:rPr lang="en-US" sz="3200" noProof="0" dirty="0">
                <a:solidFill>
                  <a:srgbClr val="F1F1F1"/>
                </a:solidFill>
                <a:latin typeface="Palatino Linotype"/>
                <a:cs typeface="Palatino Linotype"/>
              </a:rPr>
              <a:t>2023*.</a:t>
            </a:r>
            <a:endParaRPr lang="en-US" sz="3200" noProof="0" dirty="0">
              <a:latin typeface="Palatino Linotype"/>
              <a:cs typeface="Palatino Linotype"/>
            </a:endParaRPr>
          </a:p>
          <a:p>
            <a:pPr marL="1001394">
              <a:lnSpc>
                <a:spcPct val="100000"/>
              </a:lnSpc>
              <a:spcBef>
                <a:spcPts val="65"/>
              </a:spcBef>
            </a:pPr>
            <a:r>
              <a:rPr lang="en-US" sz="2200" b="1" spc="-50" noProof="0" dirty="0">
                <a:solidFill>
                  <a:srgbClr val="F1F1F1"/>
                </a:solidFill>
                <a:latin typeface="Palatino Linotype"/>
                <a:cs typeface="Palatino Linotype"/>
              </a:rPr>
              <a:t>*</a:t>
            </a:r>
            <a:r>
              <a:rPr lang="en-US" sz="2200" spc="-50" noProof="0" dirty="0">
                <a:solidFill>
                  <a:srgbClr val="F1F1F1"/>
                </a:solidFill>
                <a:latin typeface="Palatino Linotype"/>
                <a:cs typeface="Palatino Linotype"/>
              </a:rPr>
              <a:t>You </a:t>
            </a:r>
            <a:r>
              <a:rPr lang="en-US" sz="2200" spc="-5" noProof="0" dirty="0">
                <a:solidFill>
                  <a:srgbClr val="F1F1F1"/>
                </a:solidFill>
                <a:latin typeface="Palatino Linotype"/>
                <a:cs typeface="Palatino Linotype"/>
              </a:rPr>
              <a:t>must complete </a:t>
            </a:r>
            <a:r>
              <a:rPr lang="en-US" sz="2200" spc="-15" noProof="0" dirty="0">
                <a:solidFill>
                  <a:srgbClr val="F1F1F1"/>
                </a:solidFill>
                <a:latin typeface="Palatino Linotype"/>
                <a:cs typeface="Palatino Linotype"/>
              </a:rPr>
              <a:t>your </a:t>
            </a:r>
            <a:r>
              <a:rPr lang="en-US" sz="2200" noProof="0" dirty="0">
                <a:solidFill>
                  <a:srgbClr val="F1F1F1"/>
                </a:solidFill>
                <a:latin typeface="Palatino Linotype"/>
                <a:cs typeface="Palatino Linotype"/>
              </a:rPr>
              <a:t>enrollment </a:t>
            </a:r>
            <a:r>
              <a:rPr lang="en-US" sz="2200" spc="-5" noProof="0" dirty="0">
                <a:solidFill>
                  <a:srgbClr val="F1F1F1"/>
                </a:solidFill>
                <a:latin typeface="Palatino Linotype"/>
                <a:cs typeface="Palatino Linotype"/>
              </a:rPr>
              <a:t>with </a:t>
            </a:r>
            <a:r>
              <a:rPr lang="en-US" sz="2200" spc="-15" noProof="0" dirty="0">
                <a:solidFill>
                  <a:srgbClr val="F1F1F1"/>
                </a:solidFill>
                <a:latin typeface="Palatino Linotype"/>
                <a:cs typeface="Palatino Linotype"/>
              </a:rPr>
              <a:t>People </a:t>
            </a:r>
            <a:r>
              <a:rPr lang="en-US" sz="2200" spc="-10" noProof="0" dirty="0">
                <a:solidFill>
                  <a:srgbClr val="F1F1F1"/>
                </a:solidFill>
                <a:latin typeface="Palatino Linotype"/>
                <a:cs typeface="Palatino Linotype"/>
              </a:rPr>
              <a:t>First </a:t>
            </a:r>
            <a:r>
              <a:rPr lang="en-US" sz="2200" spc="-5" noProof="0" dirty="0">
                <a:solidFill>
                  <a:srgbClr val="F1F1F1"/>
                </a:solidFill>
                <a:latin typeface="Palatino Linotype"/>
                <a:cs typeface="Palatino Linotype"/>
              </a:rPr>
              <a:t>before 5pm on May </a:t>
            </a:r>
            <a:r>
              <a:rPr lang="en-US" sz="2200" noProof="0" dirty="0">
                <a:solidFill>
                  <a:srgbClr val="F1F1F1"/>
                </a:solidFill>
                <a:latin typeface="Palatino Linotype"/>
                <a:cs typeface="Palatino Linotype"/>
              </a:rPr>
              <a:t>31,</a:t>
            </a:r>
            <a:r>
              <a:rPr lang="en-US" sz="2200" spc="130" noProof="0" dirty="0">
                <a:solidFill>
                  <a:srgbClr val="F1F1F1"/>
                </a:solidFill>
                <a:latin typeface="Palatino Linotype"/>
                <a:cs typeface="Palatino Linotype"/>
              </a:rPr>
              <a:t> </a:t>
            </a:r>
            <a:r>
              <a:rPr lang="en-US" sz="2200" noProof="0" dirty="0">
                <a:solidFill>
                  <a:srgbClr val="F1F1F1"/>
                </a:solidFill>
                <a:latin typeface="Palatino Linotype"/>
                <a:cs typeface="Palatino Linotype"/>
              </a:rPr>
              <a:t>2023.</a:t>
            </a:r>
            <a:endParaRPr lang="en-US" sz="2200" noProof="0" dirty="0">
              <a:latin typeface="Palatino Linotype"/>
              <a:cs typeface="Palatino Linotype"/>
            </a:endParaRPr>
          </a:p>
          <a:p>
            <a:pPr>
              <a:lnSpc>
                <a:spcPct val="100000"/>
              </a:lnSpc>
            </a:pPr>
            <a:endParaRPr lang="en-US" sz="2200" noProof="0" dirty="0">
              <a:latin typeface="Palatino Linotype"/>
              <a:cs typeface="Palatino Linotype"/>
            </a:endParaRPr>
          </a:p>
          <a:p>
            <a:pPr>
              <a:lnSpc>
                <a:spcPct val="100000"/>
              </a:lnSpc>
              <a:spcBef>
                <a:spcPts val="50"/>
              </a:spcBef>
            </a:pPr>
            <a:endParaRPr lang="en-US" sz="1850" noProof="0" dirty="0">
              <a:latin typeface="Palatino Linotype"/>
              <a:cs typeface="Palatino Linotype"/>
            </a:endParaRPr>
          </a:p>
          <a:p>
            <a:pPr marL="50800">
              <a:lnSpc>
                <a:spcPct val="100000"/>
              </a:lnSpc>
            </a:pPr>
            <a:r>
              <a:rPr lang="en-US" sz="2400" b="1" spc="-5" noProof="0" dirty="0">
                <a:solidFill>
                  <a:srgbClr val="F1F1F1"/>
                </a:solidFill>
                <a:latin typeface="Palatino Linotype"/>
                <a:cs typeface="Palatino Linotype"/>
              </a:rPr>
              <a:t>Supplemental Insurance Plan </a:t>
            </a:r>
            <a:r>
              <a:rPr lang="en-US" sz="2400" b="1" noProof="0" dirty="0">
                <a:solidFill>
                  <a:srgbClr val="F1F1F1"/>
                </a:solidFill>
                <a:latin typeface="Palatino Linotype"/>
                <a:cs typeface="Palatino Linotype"/>
              </a:rPr>
              <a:t>effective dates are </a:t>
            </a:r>
            <a:r>
              <a:rPr lang="en-US" sz="2400" b="1" spc="-5" noProof="0" dirty="0">
                <a:solidFill>
                  <a:srgbClr val="F1F1F1"/>
                </a:solidFill>
                <a:latin typeface="Palatino Linotype"/>
                <a:cs typeface="Palatino Linotype"/>
              </a:rPr>
              <a:t>normally </a:t>
            </a:r>
            <a:r>
              <a:rPr lang="en-US" sz="2400" b="1" noProof="0" dirty="0">
                <a:solidFill>
                  <a:srgbClr val="F1F1F1"/>
                </a:solidFill>
                <a:latin typeface="Palatino Linotype"/>
                <a:cs typeface="Palatino Linotype"/>
              </a:rPr>
              <a:t>the </a:t>
            </a:r>
            <a:r>
              <a:rPr lang="en-US" sz="2400" b="1" spc="-5" noProof="0" dirty="0">
                <a:solidFill>
                  <a:srgbClr val="F1F1F1"/>
                </a:solidFill>
                <a:latin typeface="Palatino Linotype"/>
                <a:cs typeface="Palatino Linotype"/>
              </a:rPr>
              <a:t>1</a:t>
            </a:r>
            <a:r>
              <a:rPr lang="en-US" sz="2400" b="1" spc="-7" baseline="24305" noProof="0" dirty="0">
                <a:solidFill>
                  <a:srgbClr val="F1F1F1"/>
                </a:solidFill>
                <a:latin typeface="Palatino Linotype"/>
                <a:cs typeface="Palatino Linotype"/>
              </a:rPr>
              <a:t>st </a:t>
            </a:r>
            <a:r>
              <a:rPr lang="en-US" sz="2400" b="1" noProof="0" dirty="0">
                <a:solidFill>
                  <a:srgbClr val="F1F1F1"/>
                </a:solidFill>
                <a:latin typeface="Palatino Linotype"/>
                <a:cs typeface="Palatino Linotype"/>
              </a:rPr>
              <a:t>day </a:t>
            </a:r>
            <a:r>
              <a:rPr lang="en-US" sz="2400" b="1" spc="-5" noProof="0" dirty="0">
                <a:solidFill>
                  <a:srgbClr val="F1F1F1"/>
                </a:solidFill>
                <a:latin typeface="Palatino Linotype"/>
                <a:cs typeface="Palatino Linotype"/>
              </a:rPr>
              <a:t>of</a:t>
            </a:r>
            <a:r>
              <a:rPr lang="en-US" sz="2400" b="1" spc="-204" noProof="0" dirty="0">
                <a:solidFill>
                  <a:srgbClr val="F1F1F1"/>
                </a:solidFill>
                <a:latin typeface="Palatino Linotype"/>
                <a:cs typeface="Palatino Linotype"/>
              </a:rPr>
              <a:t> </a:t>
            </a:r>
            <a:r>
              <a:rPr lang="en-US" sz="2400" b="1" noProof="0" dirty="0">
                <a:solidFill>
                  <a:srgbClr val="F1F1F1"/>
                </a:solidFill>
                <a:latin typeface="Palatino Linotype"/>
                <a:cs typeface="Palatino Linotype"/>
              </a:rPr>
              <a:t>the</a:t>
            </a:r>
            <a:endParaRPr lang="en-US" sz="2400" noProof="0" dirty="0">
              <a:latin typeface="Palatino Linotype"/>
              <a:cs typeface="Palatino Linotype"/>
            </a:endParaRPr>
          </a:p>
          <a:p>
            <a:pPr marL="50800">
              <a:lnSpc>
                <a:spcPct val="100000"/>
              </a:lnSpc>
              <a:spcBef>
                <a:spcPts val="5"/>
              </a:spcBef>
            </a:pPr>
            <a:r>
              <a:rPr lang="en-US" sz="2400" b="1" spc="-5" noProof="0" dirty="0">
                <a:solidFill>
                  <a:srgbClr val="F1F1F1"/>
                </a:solidFill>
                <a:latin typeface="Palatino Linotype"/>
                <a:cs typeface="Palatino Linotype"/>
              </a:rPr>
              <a:t>month </a:t>
            </a:r>
            <a:r>
              <a:rPr lang="en-US" sz="2400" b="1" noProof="0" dirty="0">
                <a:solidFill>
                  <a:srgbClr val="F1F1F1"/>
                </a:solidFill>
                <a:latin typeface="Palatino Linotype"/>
                <a:cs typeface="Palatino Linotype"/>
              </a:rPr>
              <a:t>after </a:t>
            </a:r>
            <a:r>
              <a:rPr lang="en-US" sz="2400" b="1" spc="-5" noProof="0" dirty="0">
                <a:solidFill>
                  <a:srgbClr val="F1F1F1"/>
                </a:solidFill>
                <a:latin typeface="Palatino Linotype"/>
                <a:cs typeface="Palatino Linotype"/>
              </a:rPr>
              <a:t>deductions </a:t>
            </a:r>
            <a:r>
              <a:rPr lang="en-US" sz="2400" b="1" noProof="0" dirty="0">
                <a:solidFill>
                  <a:srgbClr val="F1F1F1"/>
                </a:solidFill>
                <a:latin typeface="Palatino Linotype"/>
                <a:cs typeface="Palatino Linotype"/>
              </a:rPr>
              <a:t>have been</a:t>
            </a:r>
            <a:r>
              <a:rPr lang="en-US" sz="2400" b="1" spc="-40" noProof="0" dirty="0">
                <a:solidFill>
                  <a:srgbClr val="F1F1F1"/>
                </a:solidFill>
                <a:latin typeface="Palatino Linotype"/>
                <a:cs typeface="Palatino Linotype"/>
              </a:rPr>
              <a:t> </a:t>
            </a:r>
            <a:r>
              <a:rPr lang="en-US" sz="2400" b="1" noProof="0" dirty="0">
                <a:solidFill>
                  <a:srgbClr val="F1F1F1"/>
                </a:solidFill>
                <a:latin typeface="Palatino Linotype"/>
                <a:cs typeface="Palatino Linotype"/>
              </a:rPr>
              <a:t>taken.</a:t>
            </a:r>
            <a:endParaRPr lang="en-US" sz="2400" noProof="0" dirty="0">
              <a:latin typeface="Palatino Linotype"/>
              <a:cs typeface="Palatino Linotyp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010"/>
            <a:ext cx="11776773" cy="6851987"/>
          </a:xfrm>
          <a:prstGeom prst="rect">
            <a:avLst/>
          </a:prstGeom>
          <a:blipFill>
            <a:blip r:embed="rId2" cstate="print"/>
            <a:stretch>
              <a:fillRect/>
            </a:stretch>
          </a:blipFill>
        </p:spPr>
        <p:txBody>
          <a:bodyPr wrap="square" lIns="0" tIns="0" rIns="0" bIns="0" rtlCol="0"/>
          <a:lstStyle/>
          <a:p>
            <a:endParaRPr lang="en-US" noProof="0" dirty="0"/>
          </a:p>
        </p:txBody>
      </p:sp>
      <p:sp>
        <p:nvSpPr>
          <p:cNvPr id="3" name="object 3"/>
          <p:cNvSpPr txBox="1">
            <a:spLocks noGrp="1"/>
          </p:cNvSpPr>
          <p:nvPr>
            <p:ph type="title"/>
          </p:nvPr>
        </p:nvSpPr>
        <p:spPr>
          <a:xfrm>
            <a:off x="4481321" y="261619"/>
            <a:ext cx="4717415" cy="635000"/>
          </a:xfrm>
          <a:prstGeom prst="rect">
            <a:avLst/>
          </a:prstGeom>
        </p:spPr>
        <p:txBody>
          <a:bodyPr vert="horz" wrap="square" lIns="0" tIns="12065" rIns="0" bIns="0" rtlCol="0">
            <a:spAutoFit/>
          </a:bodyPr>
          <a:lstStyle/>
          <a:p>
            <a:pPr marL="12700">
              <a:lnSpc>
                <a:spcPct val="100000"/>
              </a:lnSpc>
              <a:spcBef>
                <a:spcPts val="95"/>
              </a:spcBef>
            </a:pPr>
            <a:r>
              <a:rPr lang="en-US" u="heavy" spc="-10" noProof="0" dirty="0">
                <a:uFill>
                  <a:solidFill>
                    <a:srgbClr val="C00000"/>
                  </a:solidFill>
                </a:uFill>
              </a:rPr>
              <a:t>Changing</a:t>
            </a:r>
            <a:r>
              <a:rPr lang="en-US" u="heavy" spc="-40" noProof="0" dirty="0">
                <a:uFill>
                  <a:solidFill>
                    <a:srgbClr val="C00000"/>
                  </a:solidFill>
                </a:uFill>
              </a:rPr>
              <a:t> </a:t>
            </a:r>
            <a:r>
              <a:rPr lang="en-US" u="heavy" spc="-10" noProof="0" dirty="0">
                <a:uFill>
                  <a:solidFill>
                    <a:srgbClr val="C00000"/>
                  </a:solidFill>
                </a:uFill>
              </a:rPr>
              <a:t>Insurance</a:t>
            </a:r>
          </a:p>
        </p:txBody>
      </p:sp>
      <p:sp>
        <p:nvSpPr>
          <p:cNvPr id="4" name="object 4"/>
          <p:cNvSpPr txBox="1"/>
          <p:nvPr/>
        </p:nvSpPr>
        <p:spPr>
          <a:xfrm>
            <a:off x="1705482" y="985520"/>
            <a:ext cx="9730105" cy="4639310"/>
          </a:xfrm>
          <a:prstGeom prst="rect">
            <a:avLst/>
          </a:prstGeom>
        </p:spPr>
        <p:txBody>
          <a:bodyPr vert="horz" wrap="square" lIns="0" tIns="74295" rIns="0" bIns="0" rtlCol="0">
            <a:spAutoFit/>
          </a:bodyPr>
          <a:lstStyle/>
          <a:p>
            <a:pPr marL="12700" marR="721995">
              <a:lnSpc>
                <a:spcPts val="3890"/>
              </a:lnSpc>
              <a:spcBef>
                <a:spcPts val="585"/>
              </a:spcBef>
            </a:pPr>
            <a:r>
              <a:rPr lang="en-US" sz="3600" spc="-10" noProof="0" dirty="0">
                <a:solidFill>
                  <a:srgbClr val="001F5F"/>
                </a:solidFill>
                <a:latin typeface="Palatino Linotype"/>
                <a:cs typeface="Palatino Linotype"/>
              </a:rPr>
              <a:t>Employees </a:t>
            </a:r>
            <a:r>
              <a:rPr lang="en-US" sz="3600" spc="-20" noProof="0" dirty="0">
                <a:solidFill>
                  <a:srgbClr val="001F5F"/>
                </a:solidFill>
                <a:latin typeface="Palatino Linotype"/>
                <a:cs typeface="Palatino Linotype"/>
              </a:rPr>
              <a:t>have </a:t>
            </a:r>
            <a:r>
              <a:rPr lang="en-US" sz="3600" spc="-25" noProof="0" dirty="0">
                <a:solidFill>
                  <a:srgbClr val="001F5F"/>
                </a:solidFill>
                <a:latin typeface="Palatino Linotype"/>
                <a:cs typeface="Palatino Linotype"/>
              </a:rPr>
              <a:t>two </a:t>
            </a:r>
            <a:r>
              <a:rPr lang="en-US" sz="3600" spc="-5" noProof="0" dirty="0">
                <a:solidFill>
                  <a:srgbClr val="001F5F"/>
                </a:solidFill>
                <a:latin typeface="Palatino Linotype"/>
                <a:cs typeface="Palatino Linotype"/>
              </a:rPr>
              <a:t>(2) </a:t>
            </a:r>
            <a:r>
              <a:rPr lang="en-US" sz="3600" spc="-30" noProof="0" dirty="0">
                <a:solidFill>
                  <a:srgbClr val="001F5F"/>
                </a:solidFill>
                <a:latin typeface="Palatino Linotype"/>
                <a:cs typeface="Palatino Linotype"/>
              </a:rPr>
              <a:t>ways </a:t>
            </a:r>
            <a:r>
              <a:rPr lang="en-US" sz="3600" noProof="0" dirty="0">
                <a:solidFill>
                  <a:srgbClr val="001F5F"/>
                </a:solidFill>
                <a:latin typeface="Palatino Linotype"/>
                <a:cs typeface="Palatino Linotype"/>
              </a:rPr>
              <a:t>of </a:t>
            </a:r>
            <a:r>
              <a:rPr lang="en-US" sz="3600" spc="-5" noProof="0" dirty="0">
                <a:solidFill>
                  <a:srgbClr val="001F5F"/>
                </a:solidFill>
                <a:latin typeface="Palatino Linotype"/>
                <a:cs typeface="Palatino Linotype"/>
              </a:rPr>
              <a:t>changing  insurance </a:t>
            </a:r>
            <a:r>
              <a:rPr lang="en-US" sz="3600" noProof="0" dirty="0">
                <a:solidFill>
                  <a:srgbClr val="001F5F"/>
                </a:solidFill>
                <a:latin typeface="Palatino Linotype"/>
                <a:cs typeface="Palatino Linotype"/>
              </a:rPr>
              <a:t>elections after </a:t>
            </a:r>
            <a:r>
              <a:rPr lang="en-US" sz="3600" spc="-5" noProof="0" dirty="0">
                <a:solidFill>
                  <a:srgbClr val="001F5F"/>
                </a:solidFill>
                <a:latin typeface="Palatino Linotype"/>
                <a:cs typeface="Palatino Linotype"/>
              </a:rPr>
              <a:t>the </a:t>
            </a:r>
            <a:r>
              <a:rPr lang="en-US" sz="3600" noProof="0" dirty="0">
                <a:solidFill>
                  <a:srgbClr val="001F5F"/>
                </a:solidFill>
                <a:latin typeface="Palatino Linotype"/>
                <a:cs typeface="Palatino Linotype"/>
              </a:rPr>
              <a:t>60 day </a:t>
            </a:r>
            <a:r>
              <a:rPr lang="en-US" sz="3600" spc="-5" noProof="0" dirty="0">
                <a:solidFill>
                  <a:srgbClr val="001F5F"/>
                </a:solidFill>
                <a:latin typeface="Palatino Linotype"/>
                <a:cs typeface="Palatino Linotype"/>
              </a:rPr>
              <a:t>new </a:t>
            </a:r>
            <a:r>
              <a:rPr lang="en-US" sz="3600" noProof="0" dirty="0">
                <a:solidFill>
                  <a:srgbClr val="001F5F"/>
                </a:solidFill>
                <a:latin typeface="Palatino Linotype"/>
                <a:cs typeface="Palatino Linotype"/>
              </a:rPr>
              <a:t>hire  </a:t>
            </a:r>
            <a:r>
              <a:rPr lang="en-US" sz="3600" spc="-5" noProof="0" dirty="0">
                <a:solidFill>
                  <a:srgbClr val="001F5F"/>
                </a:solidFill>
                <a:latin typeface="Palatino Linotype"/>
                <a:cs typeface="Palatino Linotype"/>
              </a:rPr>
              <a:t>period:</a:t>
            </a:r>
            <a:endParaRPr lang="en-US" sz="3600" noProof="0" dirty="0">
              <a:latin typeface="Palatino Linotype"/>
              <a:cs typeface="Palatino Linotype"/>
            </a:endParaRPr>
          </a:p>
          <a:p>
            <a:pPr marL="927100" indent="-457834">
              <a:lnSpc>
                <a:spcPts val="4735"/>
              </a:lnSpc>
              <a:buSzPct val="90000"/>
              <a:buAutoNum type="arabicPeriod"/>
              <a:tabLst>
                <a:tab pos="927735" algn="l"/>
              </a:tabLst>
            </a:pPr>
            <a:r>
              <a:rPr lang="en-US" sz="4000" spc="-10" noProof="0" dirty="0">
                <a:solidFill>
                  <a:srgbClr val="C00000"/>
                </a:solidFill>
                <a:latin typeface="Palatino Linotype"/>
                <a:cs typeface="Palatino Linotype"/>
              </a:rPr>
              <a:t>Qualifying </a:t>
            </a:r>
            <a:r>
              <a:rPr lang="en-US" sz="4000" noProof="0" dirty="0">
                <a:solidFill>
                  <a:srgbClr val="C00000"/>
                </a:solidFill>
                <a:latin typeface="Palatino Linotype"/>
                <a:cs typeface="Palatino Linotype"/>
              </a:rPr>
              <a:t>status </a:t>
            </a:r>
            <a:r>
              <a:rPr lang="en-US" sz="4000" spc="-5" noProof="0" dirty="0">
                <a:solidFill>
                  <a:srgbClr val="C00000"/>
                </a:solidFill>
                <a:latin typeface="Palatino Linotype"/>
                <a:cs typeface="Palatino Linotype"/>
              </a:rPr>
              <a:t>change</a:t>
            </a:r>
            <a:endParaRPr lang="en-US" sz="4000" noProof="0" dirty="0">
              <a:latin typeface="Palatino Linotype"/>
              <a:cs typeface="Palatino Linotype"/>
            </a:endParaRPr>
          </a:p>
          <a:p>
            <a:pPr marL="927100" marR="5080" lvl="1">
              <a:lnSpc>
                <a:spcPts val="3030"/>
              </a:lnSpc>
              <a:spcBef>
                <a:spcPts val="615"/>
              </a:spcBef>
              <a:buChar char="-"/>
              <a:tabLst>
                <a:tab pos="1134745" algn="l"/>
              </a:tabLst>
            </a:pPr>
            <a:r>
              <a:rPr lang="en-US" sz="2800" i="1" spc="-5" noProof="0" dirty="0">
                <a:solidFill>
                  <a:srgbClr val="001F5F"/>
                </a:solidFill>
                <a:latin typeface="Palatino Linotype"/>
                <a:cs typeface="Palatino Linotype"/>
              </a:rPr>
              <a:t>Examples: Marriage, </a:t>
            </a:r>
            <a:r>
              <a:rPr lang="en-US" sz="2800" i="1" spc="-10" noProof="0" dirty="0">
                <a:solidFill>
                  <a:srgbClr val="001F5F"/>
                </a:solidFill>
                <a:latin typeface="Palatino Linotype"/>
                <a:cs typeface="Palatino Linotype"/>
              </a:rPr>
              <a:t>divorce, </a:t>
            </a:r>
            <a:r>
              <a:rPr lang="en-US" sz="2800" i="1" spc="-5" noProof="0" dirty="0">
                <a:solidFill>
                  <a:srgbClr val="001F5F"/>
                </a:solidFill>
                <a:latin typeface="Palatino Linotype"/>
                <a:cs typeface="Palatino Linotype"/>
              </a:rPr>
              <a:t>birth/adoption of </a:t>
            </a:r>
            <a:r>
              <a:rPr lang="en-US" sz="2800" i="1" noProof="0" dirty="0">
                <a:solidFill>
                  <a:srgbClr val="001F5F"/>
                </a:solidFill>
                <a:latin typeface="Palatino Linotype"/>
                <a:cs typeface="Palatino Linotype"/>
              </a:rPr>
              <a:t>child, </a:t>
            </a:r>
            <a:r>
              <a:rPr lang="en-US" sz="2800" i="1" spc="-5" noProof="0" dirty="0">
                <a:solidFill>
                  <a:srgbClr val="001F5F"/>
                </a:solidFill>
                <a:latin typeface="Palatino Linotype"/>
                <a:cs typeface="Palatino Linotype"/>
              </a:rPr>
              <a:t>spouse  insurance termination,</a:t>
            </a:r>
            <a:r>
              <a:rPr lang="en-US" sz="2800" i="1" spc="-15" noProof="0" dirty="0">
                <a:solidFill>
                  <a:srgbClr val="001F5F"/>
                </a:solidFill>
                <a:latin typeface="Palatino Linotype"/>
                <a:cs typeface="Palatino Linotype"/>
              </a:rPr>
              <a:t> </a:t>
            </a:r>
            <a:r>
              <a:rPr lang="en-US" sz="2800" i="1" spc="-5" noProof="0" dirty="0">
                <a:solidFill>
                  <a:srgbClr val="001F5F"/>
                </a:solidFill>
                <a:latin typeface="Palatino Linotype"/>
                <a:cs typeface="Palatino Linotype"/>
              </a:rPr>
              <a:t>etc.</a:t>
            </a:r>
            <a:endParaRPr lang="en-US" sz="2800" noProof="0" dirty="0">
              <a:latin typeface="Palatino Linotype"/>
              <a:cs typeface="Palatino Linotype"/>
            </a:endParaRPr>
          </a:p>
          <a:p>
            <a:pPr marL="927100" indent="-457200">
              <a:lnSpc>
                <a:spcPct val="100000"/>
              </a:lnSpc>
              <a:spcBef>
                <a:spcPts val="1335"/>
              </a:spcBef>
              <a:buAutoNum type="arabicPeriod"/>
              <a:tabLst>
                <a:tab pos="927100" algn="l"/>
              </a:tabLst>
            </a:pPr>
            <a:r>
              <a:rPr lang="en-US" sz="3600" spc="-5" noProof="0" dirty="0">
                <a:solidFill>
                  <a:srgbClr val="C00000"/>
                </a:solidFill>
                <a:latin typeface="Palatino Linotype"/>
                <a:cs typeface="Palatino Linotype"/>
              </a:rPr>
              <a:t>Open</a:t>
            </a:r>
            <a:r>
              <a:rPr lang="en-US" sz="3600" spc="-10" noProof="0" dirty="0">
                <a:solidFill>
                  <a:srgbClr val="C00000"/>
                </a:solidFill>
                <a:latin typeface="Palatino Linotype"/>
                <a:cs typeface="Palatino Linotype"/>
              </a:rPr>
              <a:t> </a:t>
            </a:r>
            <a:r>
              <a:rPr lang="en-US" sz="3600" noProof="0" dirty="0">
                <a:solidFill>
                  <a:srgbClr val="C00000"/>
                </a:solidFill>
                <a:latin typeface="Palatino Linotype"/>
                <a:cs typeface="Palatino Linotype"/>
              </a:rPr>
              <a:t>Enrollment</a:t>
            </a:r>
            <a:endParaRPr lang="en-US" sz="3600" noProof="0" dirty="0">
              <a:latin typeface="Palatino Linotype"/>
              <a:cs typeface="Palatino Linotype"/>
            </a:endParaRPr>
          </a:p>
          <a:p>
            <a:pPr marL="1134110" lvl="1" indent="-207645">
              <a:lnSpc>
                <a:spcPct val="100000"/>
              </a:lnSpc>
              <a:spcBef>
                <a:spcPts val="215"/>
              </a:spcBef>
              <a:buChar char="-"/>
              <a:tabLst>
                <a:tab pos="1134745" algn="l"/>
              </a:tabLst>
            </a:pPr>
            <a:r>
              <a:rPr lang="en-US" sz="2800" i="1" spc="-5" noProof="0" dirty="0">
                <a:solidFill>
                  <a:srgbClr val="001F5F"/>
                </a:solidFill>
                <a:latin typeface="Palatino Linotype"/>
                <a:cs typeface="Palatino Linotype"/>
              </a:rPr>
              <a:t>Held annually each Fall </a:t>
            </a:r>
            <a:r>
              <a:rPr lang="en-US" sz="2800" i="1" noProof="0" dirty="0">
                <a:solidFill>
                  <a:srgbClr val="001F5F"/>
                </a:solidFill>
                <a:latin typeface="Palatino Linotype"/>
                <a:cs typeface="Palatino Linotype"/>
              </a:rPr>
              <a:t>(begins </a:t>
            </a:r>
            <a:r>
              <a:rPr lang="en-US" sz="2800" i="1" spc="-5" noProof="0" dirty="0">
                <a:solidFill>
                  <a:srgbClr val="001F5F"/>
                </a:solidFill>
                <a:latin typeface="Palatino Linotype"/>
                <a:cs typeface="Palatino Linotype"/>
              </a:rPr>
              <a:t>mid/late October)</a:t>
            </a:r>
            <a:endParaRPr lang="en-US" sz="2800" noProof="0" dirty="0">
              <a:latin typeface="Palatino Linotype"/>
              <a:cs typeface="Palatino Linotype"/>
            </a:endParaRPr>
          </a:p>
          <a:p>
            <a:pPr marL="1134110" lvl="1" indent="-207645">
              <a:lnSpc>
                <a:spcPct val="100000"/>
              </a:lnSpc>
              <a:spcBef>
                <a:spcPts val="170"/>
              </a:spcBef>
              <a:buChar char="-"/>
              <a:tabLst>
                <a:tab pos="1134745" algn="l"/>
              </a:tabLst>
            </a:pPr>
            <a:r>
              <a:rPr lang="en-US" sz="2800" i="1" spc="-5" noProof="0" dirty="0">
                <a:solidFill>
                  <a:srgbClr val="001F5F"/>
                </a:solidFill>
                <a:latin typeface="Palatino Linotype"/>
                <a:cs typeface="Palatino Linotype"/>
              </a:rPr>
              <a:t>Coverage changes effective January 1 of </a:t>
            </a:r>
            <a:r>
              <a:rPr lang="en-US" sz="2800" i="1" noProof="0" dirty="0">
                <a:solidFill>
                  <a:srgbClr val="001F5F"/>
                </a:solidFill>
                <a:latin typeface="Palatino Linotype"/>
                <a:cs typeface="Palatino Linotype"/>
              </a:rPr>
              <a:t>the </a:t>
            </a:r>
            <a:r>
              <a:rPr lang="en-US" sz="2800" i="1" spc="-5" noProof="0" dirty="0">
                <a:solidFill>
                  <a:srgbClr val="001F5F"/>
                </a:solidFill>
                <a:latin typeface="Palatino Linotype"/>
                <a:cs typeface="Palatino Linotype"/>
              </a:rPr>
              <a:t>following</a:t>
            </a:r>
            <a:r>
              <a:rPr lang="en-US" sz="2800" i="1" spc="-10" noProof="0" dirty="0">
                <a:solidFill>
                  <a:srgbClr val="001F5F"/>
                </a:solidFill>
                <a:latin typeface="Palatino Linotype"/>
                <a:cs typeface="Palatino Linotype"/>
              </a:rPr>
              <a:t> </a:t>
            </a:r>
            <a:r>
              <a:rPr lang="en-US" sz="2800" i="1" spc="-5" noProof="0" dirty="0">
                <a:solidFill>
                  <a:srgbClr val="001F5F"/>
                </a:solidFill>
                <a:latin typeface="Palatino Linotype"/>
                <a:cs typeface="Palatino Linotype"/>
              </a:rPr>
              <a:t>year</a:t>
            </a:r>
            <a:endParaRPr lang="en-US" sz="2800" noProof="0" dirty="0">
              <a:latin typeface="Palatino Linotype"/>
              <a:cs typeface="Palatino Linotyp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4863</TotalTime>
  <Words>1913</Words>
  <Application>Microsoft Office PowerPoint</Application>
  <PresentationFormat>Widescreen</PresentationFormat>
  <Paragraphs>358</Paragraphs>
  <Slides>38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Bradley Hand ITC</vt:lpstr>
      <vt:lpstr>Calibri</vt:lpstr>
      <vt:lpstr>Palatino Linotype</vt:lpstr>
      <vt:lpstr>Times New Roman</vt:lpstr>
      <vt:lpstr>Wingdings</vt:lpstr>
      <vt:lpstr>Wingdings 2</vt:lpstr>
      <vt:lpstr>Office Theme</vt:lpstr>
      <vt:lpstr>COLLEGE OF MEDICINE RESIDENTS  BENEFITS &amp; RETIREMENT ORIENTATION</vt:lpstr>
      <vt:lpstr>State Benefit Programs</vt:lpstr>
      <vt:lpstr>Who is People First?</vt:lpstr>
      <vt:lpstr>New Employee Benefits Guide</vt:lpstr>
      <vt:lpstr>How to Enroll</vt:lpstr>
      <vt:lpstr>To Receive People First User ID</vt:lpstr>
      <vt:lpstr>People First default password:  Pf + Birthdate = PfMMDDYY</vt:lpstr>
      <vt:lpstr>Insurance Effective Dates</vt:lpstr>
      <vt:lpstr>Changing Insurance</vt:lpstr>
      <vt:lpstr>Eligible Dependents</vt:lpstr>
      <vt:lpstr>Health Insurance</vt:lpstr>
      <vt:lpstr>Types of Health Insurance:</vt:lpstr>
      <vt:lpstr>Health Insurance: HIHP Option</vt:lpstr>
      <vt:lpstr>Health Insurance Standard Options</vt:lpstr>
      <vt:lpstr>Health Insurance HIHP Options**  (high deductible plan)</vt:lpstr>
      <vt:lpstr>Health Plan Summary Comparison Chart (excluding MA-PD plans)</vt:lpstr>
      <vt:lpstr>DEDUCTIBLES: Standard vs. HIHP</vt:lpstr>
      <vt:lpstr>Standard Plan or High Deductible Plan?</vt:lpstr>
      <vt:lpstr>Prescription Drugs – OptumRx</vt:lpstr>
      <vt:lpstr>Flexible Spending Accounts</vt:lpstr>
      <vt:lpstr>FSA and HSA FAQs</vt:lpstr>
      <vt:lpstr>Healthcare Bluebook</vt:lpstr>
      <vt:lpstr>SurgeryPlus</vt:lpstr>
      <vt:lpstr>2024 Flexible  Spending  Accounts</vt:lpstr>
      <vt:lpstr>2024 Dental  Insurance</vt:lpstr>
      <vt:lpstr>2024 Dental  Insurance</vt:lpstr>
      <vt:lpstr>2024 Vision  Insurance</vt:lpstr>
      <vt:lpstr>Supplemental Insurance Plans through People First Hospitalization Cigna &amp; New Era  Cancer/Intensive Care AFLAC &amp; Colonial  Accident/Disability Colonial Required to meet with company representative to complete medical underwriting Plans can either work in conjunction with or independently from health insurance Coverage effective date determined by People First</vt:lpstr>
      <vt:lpstr>Other Employee Benefits</vt:lpstr>
      <vt:lpstr>Aetna Resources For Living</vt:lpstr>
      <vt:lpstr>Voluntary Retirement Options</vt:lpstr>
      <vt:lpstr>2024 Biweekly Payroll &amp; Timekeeping Schedule</vt:lpstr>
      <vt:lpstr>RETIREMENT PROVIDERS</vt:lpstr>
      <vt:lpstr>RETIREMENT PROVIDERS (cont’d)</vt:lpstr>
      <vt:lpstr>How to Enroll – Voluntary Retirement</vt:lpstr>
      <vt:lpstr>IMPORTANT</vt:lpstr>
      <vt:lpstr>Leave of Absence </vt:lpstr>
      <vt:lpstr>Human Resources  Benefits &amp; Retirement 777 Glades 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 GME Resident Benefits and Retirement Orientation Presentation</dc:title>
  <dc:creator>Microsoft Office User</dc:creator>
  <cp:lastModifiedBy>Jay Morris</cp:lastModifiedBy>
  <cp:revision>17</cp:revision>
  <cp:lastPrinted>2023-06-19T12:20:27Z</cp:lastPrinted>
  <dcterms:created xsi:type="dcterms:W3CDTF">2023-05-19T18:47:47Z</dcterms:created>
  <dcterms:modified xsi:type="dcterms:W3CDTF">2026-03-24T12:19:07Z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2022-06-15T00:00:00Z</vt:filetime>
  </property>
  <property fmtid="{D5CDD505-2E9C-101B-9397-08002B2CF9AE}" pid="3" name="Creator">
    <vt:lpwstr>Microsoft® PowerPoint® for Microsoft 365</vt:lpwstr>
  </property>
  <property fmtid="{D5CDD505-2E9C-101B-9397-08002B2CF9AE}" pid="4" name="LastSaved">
    <vt:filetime>2023-05-19T00:00:00Z</vt:filetime>
  </property>
</Properties>
</file>