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329" r:id="rId3"/>
    <p:sldId id="330" r:id="rId4"/>
    <p:sldId id="325" r:id="rId5"/>
    <p:sldId id="32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87" autoAdjust="0"/>
  </p:normalViewPr>
  <p:slideViewPr>
    <p:cSldViewPr snapToGrid="0" snapToObjects="1">
      <p:cViewPr varScale="1">
        <p:scale>
          <a:sx n="106" d="100"/>
          <a:sy n="106" d="100"/>
        </p:scale>
        <p:origin x="672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C6764-FAE1-47FE-BE8B-0F28367F5CB1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29F02-67D4-4AB1-9E08-24CE50B4A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1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829F02-67D4-4AB1-9E08-24CE50B4A0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1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1F497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6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441" y="660831"/>
            <a:ext cx="10972800" cy="77238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97D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31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0527109-156F-466A-BD92-8F95D81BEB2A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A350E98-B6D6-4F29-A19D-1689A7C28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7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855" y="1927536"/>
            <a:ext cx="6438327" cy="490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474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lean Style Template_internal.jpg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0749" y="4589929"/>
            <a:ext cx="12282749" cy="2329855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44337" y="4912659"/>
            <a:ext cx="8077334" cy="154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999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Picture 3" descr="Clean Style Template_internal.jpg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0749" y="-1"/>
            <a:ext cx="12282749" cy="100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8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ouri@fau.edu" TargetMode="External"/><Relationship Id="rId5" Type="http://schemas.openxmlformats.org/officeDocument/2006/relationships/hyperlink" Target="http://www.fau.edu/ouri" TargetMode="Externa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u.edu/ouri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u.edu/ouri/meet_our_mentors.php" TargetMode="External"/><Relationship Id="rId2" Type="http://schemas.openxmlformats.org/officeDocument/2006/relationships/hyperlink" Target="http://www.fau.edu/ouri/student_workshops.php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fau.edu/ouri" TargetMode="External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96715" y="5292784"/>
            <a:ext cx="815544" cy="1046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064" y="0"/>
            <a:ext cx="2461647" cy="77947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7297615" y="4384843"/>
            <a:ext cx="47449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 dirty="0" smtClean="0">
                <a:solidFill>
                  <a:schemeClr val="tx2"/>
                </a:solidFill>
              </a:rPr>
              <a:t>Undergraduate </a:t>
            </a:r>
            <a:r>
              <a:rPr lang="en-US" sz="2200" b="1" dirty="0">
                <a:solidFill>
                  <a:schemeClr val="tx2"/>
                </a:solidFill>
              </a:rPr>
              <a:t>Research and </a:t>
            </a:r>
            <a:r>
              <a:rPr lang="en-US" sz="2200" b="1" dirty="0" smtClean="0">
                <a:solidFill>
                  <a:schemeClr val="tx2"/>
                </a:solidFill>
              </a:rPr>
              <a:t>Inquiry</a:t>
            </a:r>
          </a:p>
          <a:p>
            <a:pPr algn="r"/>
            <a:r>
              <a:rPr lang="en-US" sz="2200" dirty="0" smtClean="0">
                <a:solidFill>
                  <a:schemeClr val="tx2"/>
                </a:solidFill>
              </a:rPr>
              <a:t>General Classroom South, GS Suite 209</a:t>
            </a:r>
            <a:endParaRPr lang="en-US" sz="2200" dirty="0" smtClean="0">
              <a:solidFill>
                <a:schemeClr val="tx2"/>
              </a:solidFill>
              <a:cs typeface="Calibri"/>
              <a:hlinkClick r:id="rId5"/>
            </a:endParaRPr>
          </a:p>
          <a:p>
            <a:pPr algn="r"/>
            <a:r>
              <a:rPr lang="en-US" sz="2200" b="1" dirty="0" smtClean="0">
                <a:solidFill>
                  <a:schemeClr val="tx2"/>
                </a:solidFill>
                <a:cs typeface="Calibri"/>
                <a:hlinkClick r:id="rId5"/>
              </a:rPr>
              <a:t>www.fau.edu/ouri</a:t>
            </a:r>
            <a:endParaRPr lang="en-US" sz="2200" b="1" dirty="0" smtClean="0">
              <a:solidFill>
                <a:schemeClr val="tx2"/>
              </a:solidFill>
              <a:cs typeface="Calibri"/>
            </a:endParaRPr>
          </a:p>
          <a:p>
            <a:pPr algn="r"/>
            <a:r>
              <a:rPr lang="en-US" sz="2200" dirty="0" smtClean="0">
                <a:hlinkClick r:id="rId6"/>
              </a:rPr>
              <a:t>ouri@fau.edu</a:t>
            </a:r>
            <a:r>
              <a:rPr lang="en-US" sz="2200" dirty="0" smtClean="0"/>
              <a:t> </a:t>
            </a:r>
          </a:p>
          <a:p>
            <a:pPr algn="r"/>
            <a:r>
              <a:rPr lang="en-US" sz="2200" dirty="0" smtClean="0">
                <a:solidFill>
                  <a:srgbClr val="002060"/>
                </a:solidFill>
              </a:rPr>
              <a:t>561-297-OURI (6874)</a:t>
            </a:r>
            <a:r>
              <a:rPr lang="en-US" sz="2400" b="1" dirty="0" smtClean="0">
                <a:solidFill>
                  <a:srgbClr val="002060"/>
                </a:solidFill>
                <a:cs typeface="Calibri"/>
              </a:rPr>
              <a:t> 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3340" y="1892407"/>
            <a:ext cx="1004960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The Office of </a:t>
            </a:r>
            <a:r>
              <a:rPr lang="en-US" sz="3200" dirty="0" smtClean="0">
                <a:solidFill>
                  <a:srgbClr val="002060"/>
                </a:solidFill>
              </a:rPr>
              <a:t>Undergraduate Research </a:t>
            </a:r>
            <a:r>
              <a:rPr lang="en-US" sz="3200" dirty="0">
                <a:solidFill>
                  <a:srgbClr val="002060"/>
                </a:solidFill>
              </a:rPr>
              <a:t>and Inquiry (OURI</a:t>
            </a:r>
            <a:r>
              <a:rPr lang="en-US" sz="3200" dirty="0" smtClean="0">
                <a:solidFill>
                  <a:srgbClr val="002060"/>
                </a:solidFill>
              </a:rPr>
              <a:t>)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cs typeface="Calibri"/>
                <a:hlinkClick r:id="rId5"/>
              </a:rPr>
              <a:t>www.fau.edu/ouri</a:t>
            </a:r>
            <a:endParaRPr lang="en-US" sz="3200" b="1" dirty="0">
              <a:solidFill>
                <a:schemeClr val="tx2"/>
              </a:solidFill>
              <a:cs typeface="Calibri"/>
            </a:endParaRPr>
          </a:p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 </a:t>
            </a:r>
            <a:endParaRPr lang="en-US" sz="3000" b="1" dirty="0" smtClean="0">
              <a:solidFill>
                <a:srgbClr val="92D050"/>
              </a:solidFill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3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5000" y="838200"/>
            <a:ext cx="8229600" cy="990600"/>
          </a:xfrm>
        </p:spPr>
        <p:txBody>
          <a:bodyPr/>
          <a:lstStyle/>
          <a:p>
            <a:r>
              <a:rPr lang="en-US" sz="3200" b="1" u="sng" dirty="0">
                <a:solidFill>
                  <a:srgbClr val="002060"/>
                </a:solidFill>
              </a:rPr>
              <a:t>Office of Undergraduate Research and Inquiry</a:t>
            </a:r>
            <a:endParaRPr lang="en-US" sz="3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123" y="2567355"/>
            <a:ext cx="6462346" cy="2971799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02060"/>
                </a:solidFill>
              </a:rPr>
              <a:t>Centralized </a:t>
            </a:r>
            <a:r>
              <a:rPr lang="en-US" sz="2600" dirty="0">
                <a:solidFill>
                  <a:srgbClr val="002060"/>
                </a:solidFill>
              </a:rPr>
              <a:t>support office for FAU faculty, staff and students who are engaged in undergraduate research, scholarship, and creative activities</a:t>
            </a:r>
            <a:r>
              <a:rPr lang="en-US" sz="2600" dirty="0" smtClean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383" r="3202"/>
          <a:stretch/>
        </p:blipFill>
        <p:spPr>
          <a:xfrm>
            <a:off x="7762041" y="1828800"/>
            <a:ext cx="3697951" cy="20519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60" t="10757" r="2817" b="5636"/>
          <a:stretch/>
        </p:blipFill>
        <p:spPr>
          <a:xfrm>
            <a:off x="7825155" y="4222381"/>
            <a:ext cx="3736732" cy="1655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5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2"/>
        <p14:stopEvt time="44419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8229600" cy="731838"/>
          </a:xfrm>
        </p:spPr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Why get involved? 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07" y="1600201"/>
            <a:ext cx="1088487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i="1" dirty="0" smtClean="0">
                <a:solidFill>
                  <a:srgbClr val="002060"/>
                </a:solidFill>
              </a:rPr>
              <a:t>Students who participate in Undergraduate Research...</a:t>
            </a:r>
          </a:p>
          <a:p>
            <a:pPr marL="0" indent="0">
              <a:buNone/>
            </a:pPr>
            <a:endParaRPr lang="en-US" i="1" dirty="0" smtClean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engage their curiosity and intellect</a:t>
            </a:r>
          </a:p>
          <a:p>
            <a:r>
              <a:rPr lang="en-US" sz="2400" dirty="0">
                <a:solidFill>
                  <a:srgbClr val="002060"/>
                </a:solidFill>
              </a:rPr>
              <a:t>acquire invaluable academic and professional skills</a:t>
            </a:r>
          </a:p>
          <a:p>
            <a:r>
              <a:rPr lang="en-US" sz="2400" dirty="0">
                <a:solidFill>
                  <a:srgbClr val="002060"/>
                </a:solidFill>
              </a:rPr>
              <a:t>have increased academic aspirations and are more likely to finish their undergraduate </a:t>
            </a:r>
            <a:r>
              <a:rPr lang="en-US" sz="2400" dirty="0" smtClean="0">
                <a:solidFill>
                  <a:srgbClr val="002060"/>
                </a:solidFill>
              </a:rPr>
              <a:t>degrees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learn valuable skills that will assist in the </a:t>
            </a:r>
            <a:r>
              <a:rPr lang="en-US" sz="2400" dirty="0" smtClean="0">
                <a:solidFill>
                  <a:srgbClr val="002060"/>
                </a:solidFill>
              </a:rPr>
              <a:t>workforce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make connections with faculty members and faculty mentors, which also leads to higher graduation </a:t>
            </a:r>
            <a:r>
              <a:rPr lang="en-US" sz="2400" dirty="0" smtClean="0">
                <a:solidFill>
                  <a:srgbClr val="002060"/>
                </a:solidFill>
              </a:rPr>
              <a:t>rates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are more likely to continue onto graduate </a:t>
            </a:r>
            <a:r>
              <a:rPr lang="en-US" sz="2400" dirty="0" smtClean="0">
                <a:solidFill>
                  <a:srgbClr val="002060"/>
                </a:solidFill>
              </a:rPr>
              <a:t>school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6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10543" objId="4"/>
        <p14:triggerEvt type="onClick" time="10543" objId="4"/>
        <p14:stopEvt time="47358" objId="4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79585" y="588403"/>
            <a:ext cx="8229600" cy="828021"/>
          </a:xfrm>
        </p:spPr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We Can Help You…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653" y="1416425"/>
            <a:ext cx="11280531" cy="4862140"/>
          </a:xfrm>
        </p:spPr>
        <p:txBody>
          <a:bodyPr numCol="2">
            <a:norm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Funded: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Research </a:t>
            </a: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Research Fellowships</a:t>
            </a:r>
            <a:endParaRPr lang="en-US" sz="1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Recognized: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Research </a:t>
            </a: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Symposium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or national conference travel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Undergraduate Researcher of the Year Award</a:t>
            </a:r>
            <a:endParaRPr lang="en-US" sz="1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Published 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 Undergraduate Research </a:t>
            </a: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Journal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Involved: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 the Council for Scholarship and Inquiry (CSI</a:t>
            </a: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student club </a:t>
            </a:r>
            <a:endParaRPr lang="en-US" sz="1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</a:t>
            </a:r>
            <a:r>
              <a:rPr lang="en-U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Prepared:</a:t>
            </a:r>
            <a:endParaRPr lang="en-US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Mentoring </a:t>
            </a: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enriched courses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Directed independent research</a:t>
            </a:r>
            <a:endParaRPr lang="en-US" sz="1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..and much more</a:t>
            </a:r>
            <a:r>
              <a:rPr lang="en-US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2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328638" y="5963094"/>
            <a:ext cx="286336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Website: </a:t>
            </a:r>
            <a:r>
              <a:rPr lang="en-US" b="1" dirty="0" smtClean="0">
                <a:solidFill>
                  <a:schemeClr val="tx2"/>
                </a:solidFill>
                <a:cs typeface="Calibri"/>
                <a:hlinkClick r:id="rId2"/>
              </a:rPr>
              <a:t>www.fau.edu/ouri</a:t>
            </a:r>
            <a:r>
              <a:rPr lang="en-US" b="1" dirty="0" smtClean="0">
                <a:solidFill>
                  <a:schemeClr val="tx2"/>
                </a:solidFill>
                <a:cs typeface="Calibri"/>
              </a:rPr>
              <a:t> </a:t>
            </a:r>
            <a:r>
              <a:rPr lang="en-US" sz="17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3878837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28474"/>
            <a:ext cx="8229600" cy="84595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Get started!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162" y="1568825"/>
            <a:ext cx="9628956" cy="4957481"/>
          </a:xfrm>
        </p:spPr>
        <p:txBody>
          <a:bodyPr/>
          <a:lstStyle/>
          <a:p>
            <a:r>
              <a:rPr lang="en-US" sz="2800" b="1" dirty="0"/>
              <a:t>Workshops:</a:t>
            </a:r>
          </a:p>
          <a:p>
            <a:pPr lvl="1"/>
            <a:r>
              <a:rPr lang="en-US" sz="2000" b="1" dirty="0"/>
              <a:t>“How to Get Started in Research”</a:t>
            </a:r>
          </a:p>
          <a:p>
            <a:pPr marL="914400" lvl="2" indent="0">
              <a:buNone/>
            </a:pPr>
            <a:r>
              <a:rPr lang="en-US" sz="2000" i="1" dirty="0"/>
              <a:t>When?</a:t>
            </a:r>
            <a:r>
              <a:rPr lang="en-US" sz="2000" dirty="0"/>
              <a:t> </a:t>
            </a:r>
            <a:r>
              <a:rPr lang="en-US" sz="2000" dirty="0" smtClean="0"/>
              <a:t>Wednesday August 30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at 10.00 am</a:t>
            </a:r>
          </a:p>
          <a:p>
            <a:pPr marL="914400" lvl="2" indent="0">
              <a:buNone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www.fau.edu/ouri/student_workshops.php</a:t>
            </a:r>
            <a:endParaRPr lang="en-US" sz="2000" dirty="0" smtClean="0"/>
          </a:p>
          <a:p>
            <a:pPr marL="914400" lvl="2" indent="0">
              <a:buNone/>
            </a:pPr>
            <a:endParaRPr lang="en-US" sz="2000" dirty="0"/>
          </a:p>
          <a:p>
            <a:r>
              <a:rPr lang="en-US" sz="2800" b="1" dirty="0" smtClean="0"/>
              <a:t>Visit </a:t>
            </a:r>
            <a:r>
              <a:rPr lang="en-US" sz="2800" b="1" dirty="0"/>
              <a:t>a Peer Mentor!</a:t>
            </a:r>
          </a:p>
          <a:p>
            <a:pPr lvl="1"/>
            <a:r>
              <a:rPr lang="en-US" sz="2000" dirty="0"/>
              <a:t>Come to our office hours or schedule an appointment.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http://</a:t>
            </a:r>
            <a:r>
              <a:rPr lang="en-US" sz="2000" dirty="0" smtClean="0">
                <a:hlinkClick r:id="rId3"/>
              </a:rPr>
              <a:t>www.fau.edu/ouri/meet_our_mentors.php</a:t>
            </a:r>
            <a:endParaRPr lang="en-US" sz="2000" dirty="0" smtClean="0"/>
          </a:p>
          <a:p>
            <a:pPr lvl="1"/>
            <a:endParaRPr lang="en-US" sz="2000" dirty="0"/>
          </a:p>
          <a:p>
            <a:r>
              <a:rPr lang="en-US" sz="2400" b="1" dirty="0" smtClean="0"/>
              <a:t>Undergraduate Research Grant Application </a:t>
            </a:r>
          </a:p>
          <a:p>
            <a:pPr lvl="1"/>
            <a:r>
              <a:rPr lang="en-US" sz="2000" dirty="0" smtClean="0"/>
              <a:t>Deadline October 15</a:t>
            </a:r>
            <a:r>
              <a:rPr lang="en-US" sz="2000" baseline="30000" dirty="0" smtClean="0"/>
              <a:t>th</a:t>
            </a:r>
            <a:endParaRPr lang="en-US" sz="2000" dirty="0" smtClean="0"/>
          </a:p>
          <a:p>
            <a:pPr lvl="1"/>
            <a:r>
              <a:rPr lang="en-US" sz="2000" dirty="0"/>
              <a:t>http://fau.edu/ouri/undergraduate_grants.php</a:t>
            </a:r>
            <a:endParaRPr lang="en-US" sz="2000" dirty="0" smtClean="0"/>
          </a:p>
          <a:p>
            <a:pPr lvl="1"/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6605" y1="34118" x2="6605" y2="34118"/>
                        <a14:foregroundMark x1="18280" y1="22941" x2="18280" y2="22941"/>
                        <a14:foregroundMark x1="26728" y1="11912" x2="26728" y2="11912"/>
                        <a14:foregroundMark x1="5069" y1="95294" x2="5069" y2="95294"/>
                        <a14:foregroundMark x1="28264" y1="81029" x2="28264" y2="81029"/>
                        <a14:foregroundMark x1="36866" y1="62500" x2="36866" y2="62500"/>
                        <a14:foregroundMark x1="40707" y1="43088" x2="40707" y2="43088"/>
                        <a14:foregroundMark x1="49309" y1="51324" x2="49309" y2="51324"/>
                        <a14:foregroundMark x1="55607" y1="37941" x2="55607" y2="37941"/>
                        <a14:foregroundMark x1="68817" y1="30441" x2="68817" y2="30441"/>
                        <a14:foregroundMark x1="86636" y1="19265" x2="86636" y2="19265"/>
                        <a14:foregroundMark x1="96006" y1="15588" x2="96006" y2="15588"/>
                        <a14:foregroundMark x1="85100" y1="5882" x2="85100" y2="5882"/>
                        <a14:foregroundMark x1="96928" y1="18676" x2="96928" y2="186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42554">
            <a:off x="9077609" y="1987554"/>
            <a:ext cx="1979650" cy="200035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013331" y="4921137"/>
            <a:ext cx="517866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002060"/>
                </a:solidFill>
              </a:rPr>
              <a:t>OURI</a:t>
            </a:r>
            <a:endParaRPr lang="en-US" sz="2400" b="1" i="1" dirty="0">
              <a:solidFill>
                <a:srgbClr val="002060"/>
              </a:solidFill>
            </a:endParaRPr>
          </a:p>
          <a:p>
            <a:pPr algn="r"/>
            <a:r>
              <a:rPr lang="en-US" dirty="0">
                <a:solidFill>
                  <a:srgbClr val="002060"/>
                </a:solidFill>
              </a:rPr>
              <a:t>General Classroom South Room 209</a:t>
            </a:r>
          </a:p>
          <a:p>
            <a:pPr algn="r"/>
            <a:r>
              <a:rPr lang="en-US" dirty="0" smtClean="0">
                <a:solidFill>
                  <a:srgbClr val="002060"/>
                </a:solidFill>
                <a:hlinkClick r:id="rId6"/>
              </a:rPr>
              <a:t>www.fau.edu/ouri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en-US" dirty="0">
              <a:solidFill>
                <a:srgbClr val="002060"/>
              </a:solidFill>
            </a:endParaRPr>
          </a:p>
          <a:p>
            <a:pPr algn="r"/>
            <a:r>
              <a:rPr lang="en-US" dirty="0" smtClean="0">
                <a:solidFill>
                  <a:srgbClr val="002060"/>
                </a:solidFill>
              </a:rPr>
              <a:t>ouri@fau.edu</a:t>
            </a:r>
            <a:endParaRPr lang="en-US" dirty="0">
              <a:solidFill>
                <a:srgbClr val="002060"/>
              </a:solidFill>
            </a:endParaRPr>
          </a:p>
          <a:p>
            <a:pPr algn="r"/>
            <a:r>
              <a:rPr lang="en-US" dirty="0" smtClean="0">
                <a:solidFill>
                  <a:srgbClr val="002060"/>
                </a:solidFill>
              </a:rPr>
              <a:t>561-297-OURI </a:t>
            </a:r>
            <a:r>
              <a:rPr lang="en-US" dirty="0">
                <a:solidFill>
                  <a:srgbClr val="002060"/>
                </a:solidFill>
              </a:rPr>
              <a:t>(6874)</a:t>
            </a:r>
          </a:p>
          <a:p>
            <a:pPr algn="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4464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9118</TotalTime>
  <Words>251</Words>
  <Application>Microsoft Office PowerPoint</Application>
  <PresentationFormat>Widescreen</PresentationFormat>
  <Paragraphs>56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Custom Design</vt:lpstr>
      <vt:lpstr>PowerPoint Presentation</vt:lpstr>
      <vt:lpstr>Office of Undergraduate Research and Inquiry</vt:lpstr>
      <vt:lpstr>Why get involved? </vt:lpstr>
      <vt:lpstr>We Can Help You…</vt:lpstr>
      <vt:lpstr>Get started!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FAU</dc:creator>
  <cp:lastModifiedBy>Taina Teran-Campbell</cp:lastModifiedBy>
  <cp:revision>213</cp:revision>
  <cp:lastPrinted>2015-10-20T19:25:20Z</cp:lastPrinted>
  <dcterms:created xsi:type="dcterms:W3CDTF">2012-08-17T12:47:14Z</dcterms:created>
  <dcterms:modified xsi:type="dcterms:W3CDTF">2017-08-29T18:46:43Z</dcterms:modified>
</cp:coreProperties>
</file>